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4" r:id="rId2"/>
    <p:sldId id="256" r:id="rId3"/>
    <p:sldId id="269" r:id="rId4"/>
    <p:sldId id="265" r:id="rId5"/>
    <p:sldId id="266" r:id="rId6"/>
    <p:sldId id="267" r:id="rId7"/>
    <p:sldId id="259" r:id="rId8"/>
    <p:sldId id="271" r:id="rId9"/>
    <p:sldId id="260" r:id="rId10"/>
    <p:sldId id="279" r:id="rId11"/>
    <p:sldId id="278" r:id="rId12"/>
    <p:sldId id="270" r:id="rId13"/>
    <p:sldId id="261" r:id="rId14"/>
    <p:sldId id="257" r:id="rId15"/>
    <p:sldId id="276" r:id="rId16"/>
    <p:sldId id="277" r:id="rId17"/>
    <p:sldId id="275" r:id="rId18"/>
    <p:sldId id="28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74" d="100"/>
          <a:sy n="74" d="100"/>
        </p:scale>
        <p:origin x="3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4583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77659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80755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77896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6617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04156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C6B4A9-1611-4792-9094-5F34BCA07E0B}" type="datetimeFigureOut">
              <a:rPr lang="en-US" dirty="0"/>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214381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0017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4744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00808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B712588-04B1-427B-82EE-E8DB90309F08}" type="datetimeFigureOut">
              <a:rPr lang="en-US" dirty="0"/>
              <a:t>1/29/2025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1273511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99709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4171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3543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490719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3441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77803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torbayandsouthdevon.nhs.uk/services/drug-and-alcohol-service/referrals/" TargetMode="External"/><Relationship Id="rId2" Type="http://schemas.openxmlformats.org/officeDocument/2006/relationships/hyperlink" Target="https://www.torbayandsouthdevon.nhs.uk/services/drug-and-alcohol-servic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entimeter.com/app/presentation/al99daptk35obqpi35591wsbq5jv9m1c/y42h99vrx1u4/edi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ghll.org.uk/whole-school-approach/aces---adverse-childhood-experienc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AB7E-DEEB-3DAB-44FC-50FE00414B5E}"/>
              </a:ext>
            </a:extLst>
          </p:cNvPr>
          <p:cNvSpPr>
            <a:spLocks noGrp="1"/>
          </p:cNvSpPr>
          <p:nvPr>
            <p:ph type="title"/>
          </p:nvPr>
        </p:nvSpPr>
        <p:spPr/>
        <p:txBody>
          <a:bodyPr>
            <a:noAutofit/>
          </a:bodyPr>
          <a:lstStyle/>
          <a:p>
            <a:pPr algn="ctr"/>
            <a:r>
              <a:rPr lang="en-US" sz="5400" dirty="0"/>
              <a:t>TSCP Business Group Wider Partnership Forum</a:t>
            </a:r>
          </a:p>
        </p:txBody>
      </p:sp>
      <p:sp>
        <p:nvSpPr>
          <p:cNvPr id="3" name="Content Placeholder 2">
            <a:extLst>
              <a:ext uri="{FF2B5EF4-FFF2-40B4-BE49-F238E27FC236}">
                <a16:creationId xmlns:a16="http://schemas.microsoft.com/office/drawing/2014/main" id="{D7318F77-A50F-F62D-D94B-73E4B71C1535}"/>
              </a:ext>
            </a:extLst>
          </p:cNvPr>
          <p:cNvSpPr>
            <a:spLocks noGrp="1"/>
          </p:cNvSpPr>
          <p:nvPr>
            <p:ph idx="1"/>
          </p:nvPr>
        </p:nvSpPr>
        <p:spPr/>
        <p:txBody>
          <a:bodyPr vert="horz" lIns="91440" tIns="45720" rIns="91440" bIns="45720" rtlCol="0" anchor="t">
            <a:normAutofit/>
          </a:bodyPr>
          <a:lstStyle/>
          <a:p>
            <a:pPr marL="0" indent="0" algn="ctr">
              <a:buNone/>
            </a:pPr>
            <a:endParaRPr lang="en-US" sz="5400" dirty="0"/>
          </a:p>
          <a:p>
            <a:pPr marL="0" indent="0" algn="ctr">
              <a:buNone/>
            </a:pPr>
            <a:r>
              <a:rPr lang="en-US" sz="5400" dirty="0"/>
              <a:t>Understanding and responding to the impacts of parental alcohol misuse </a:t>
            </a:r>
            <a:endParaRPr lang="en-US" dirty="0"/>
          </a:p>
        </p:txBody>
      </p:sp>
    </p:spTree>
    <p:extLst>
      <p:ext uri="{BB962C8B-B14F-4D97-AF65-F5344CB8AC3E}">
        <p14:creationId xmlns:p14="http://schemas.microsoft.com/office/powerpoint/2010/main" val="1306978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54C32-1AE2-7857-6D7A-7F02D9183572}"/>
              </a:ext>
            </a:extLst>
          </p:cNvPr>
          <p:cNvSpPr>
            <a:spLocks noGrp="1"/>
          </p:cNvSpPr>
          <p:nvPr>
            <p:ph type="title"/>
          </p:nvPr>
        </p:nvSpPr>
        <p:spPr/>
        <p:txBody>
          <a:bodyPr/>
          <a:lstStyle/>
          <a:p>
            <a:r>
              <a:rPr lang="en-US" sz="3600" kern="1200" dirty="0">
                <a:solidFill>
                  <a:schemeClr val="accent1"/>
                </a:solidFill>
                <a:latin typeface="+mj-lt"/>
                <a:ea typeface="+mj-ea"/>
                <a:cs typeface="+mj-cs"/>
              </a:rPr>
              <a:t>Alcohol and Drug Statistics </a:t>
            </a:r>
            <a:endParaRPr lang="en-GB" dirty="0"/>
          </a:p>
        </p:txBody>
      </p:sp>
      <p:graphicFrame>
        <p:nvGraphicFramePr>
          <p:cNvPr id="3" name="Table 2">
            <a:extLst>
              <a:ext uri="{FF2B5EF4-FFF2-40B4-BE49-F238E27FC236}">
                <a16:creationId xmlns:a16="http://schemas.microsoft.com/office/drawing/2014/main" id="{E63F4809-127F-871D-A914-DAE923A09D00}"/>
              </a:ext>
            </a:extLst>
          </p:cNvPr>
          <p:cNvGraphicFramePr>
            <a:graphicFrameLocks noGrp="1"/>
          </p:cNvGraphicFramePr>
          <p:nvPr>
            <p:extLst>
              <p:ext uri="{D42A27DB-BD31-4B8C-83A1-F6EECF244321}">
                <p14:modId xmlns:p14="http://schemas.microsoft.com/office/powerpoint/2010/main" val="2866549224"/>
              </p:ext>
            </p:extLst>
          </p:nvPr>
        </p:nvGraphicFramePr>
        <p:xfrm>
          <a:off x="677334" y="1659835"/>
          <a:ext cx="8864232" cy="4015410"/>
        </p:xfrm>
        <a:graphic>
          <a:graphicData uri="http://schemas.openxmlformats.org/drawingml/2006/table">
            <a:tbl>
              <a:tblPr firstRow="1" bandRow="1">
                <a:tableStyleId>{5C22544A-7EE6-4342-B048-85BDC9FD1C3A}</a:tableStyleId>
              </a:tblPr>
              <a:tblGrid>
                <a:gridCol w="2216058">
                  <a:extLst>
                    <a:ext uri="{9D8B030D-6E8A-4147-A177-3AD203B41FA5}">
                      <a16:colId xmlns:a16="http://schemas.microsoft.com/office/drawing/2014/main" val="3931440627"/>
                    </a:ext>
                  </a:extLst>
                </a:gridCol>
                <a:gridCol w="2216058">
                  <a:extLst>
                    <a:ext uri="{9D8B030D-6E8A-4147-A177-3AD203B41FA5}">
                      <a16:colId xmlns:a16="http://schemas.microsoft.com/office/drawing/2014/main" val="2804623515"/>
                    </a:ext>
                  </a:extLst>
                </a:gridCol>
                <a:gridCol w="2216058">
                  <a:extLst>
                    <a:ext uri="{9D8B030D-6E8A-4147-A177-3AD203B41FA5}">
                      <a16:colId xmlns:a16="http://schemas.microsoft.com/office/drawing/2014/main" val="3711770176"/>
                    </a:ext>
                  </a:extLst>
                </a:gridCol>
                <a:gridCol w="2216058">
                  <a:extLst>
                    <a:ext uri="{9D8B030D-6E8A-4147-A177-3AD203B41FA5}">
                      <a16:colId xmlns:a16="http://schemas.microsoft.com/office/drawing/2014/main" val="3048404370"/>
                    </a:ext>
                  </a:extLst>
                </a:gridCol>
              </a:tblGrid>
              <a:tr h="669235">
                <a:tc>
                  <a:txBody>
                    <a:bodyPr/>
                    <a:lstStyle/>
                    <a:p>
                      <a:r>
                        <a:rPr lang="en-GB" dirty="0"/>
                        <a:t>Team Name</a:t>
                      </a:r>
                    </a:p>
                  </a:txBody>
                  <a:tcPr/>
                </a:tc>
                <a:tc>
                  <a:txBody>
                    <a:bodyPr/>
                    <a:lstStyle/>
                    <a:p>
                      <a:r>
                        <a:rPr lang="en-GB" dirty="0"/>
                        <a:t>Team Name Count</a:t>
                      </a:r>
                    </a:p>
                  </a:txBody>
                  <a:tcPr/>
                </a:tc>
                <a:tc>
                  <a:txBody>
                    <a:bodyPr/>
                    <a:lstStyle/>
                    <a:p>
                      <a:r>
                        <a:rPr lang="en-GB" dirty="0"/>
                        <a:t>Drug Category Basic</a:t>
                      </a:r>
                    </a:p>
                  </a:txBody>
                  <a:tcPr/>
                </a:tc>
                <a:tc>
                  <a:txBody>
                    <a:bodyPr/>
                    <a:lstStyle/>
                    <a:p>
                      <a:r>
                        <a:rPr lang="en-GB" dirty="0"/>
                        <a:t>Drug Category Basic Count</a:t>
                      </a:r>
                    </a:p>
                  </a:txBody>
                  <a:tcPr/>
                </a:tc>
                <a:extLst>
                  <a:ext uri="{0D108BD9-81ED-4DB2-BD59-A6C34878D82A}">
                    <a16:rowId xmlns:a16="http://schemas.microsoft.com/office/drawing/2014/main" val="757397168"/>
                  </a:ext>
                </a:extLst>
              </a:tr>
              <a:tr h="669235">
                <a:tc>
                  <a:txBody>
                    <a:bodyPr/>
                    <a:lstStyle/>
                    <a:p>
                      <a:r>
                        <a:rPr lang="en-GB" dirty="0"/>
                        <a:t>Torbay Recovery Initiatives</a:t>
                      </a:r>
                    </a:p>
                  </a:txBody>
                  <a:tcPr/>
                </a:tc>
                <a:tc>
                  <a:txBody>
                    <a:bodyPr/>
                    <a:lstStyle/>
                    <a:p>
                      <a:r>
                        <a:rPr lang="en-GB" dirty="0"/>
                        <a:t>702</a:t>
                      </a:r>
                    </a:p>
                  </a:txBody>
                  <a:tcPr/>
                </a:tc>
                <a:tc>
                  <a:txBody>
                    <a:bodyPr/>
                    <a:lstStyle/>
                    <a:p>
                      <a:r>
                        <a:rPr lang="en-GB" dirty="0"/>
                        <a:t>Alcohol</a:t>
                      </a:r>
                    </a:p>
                  </a:txBody>
                  <a:tcPr/>
                </a:tc>
                <a:tc>
                  <a:txBody>
                    <a:bodyPr/>
                    <a:lstStyle/>
                    <a:p>
                      <a:r>
                        <a:rPr lang="en-GB" dirty="0"/>
                        <a:t>157</a:t>
                      </a:r>
                    </a:p>
                  </a:txBody>
                  <a:tcPr/>
                </a:tc>
                <a:extLst>
                  <a:ext uri="{0D108BD9-81ED-4DB2-BD59-A6C34878D82A}">
                    <a16:rowId xmlns:a16="http://schemas.microsoft.com/office/drawing/2014/main" val="1270891584"/>
                  </a:ext>
                </a:extLst>
              </a:tr>
              <a:tr h="669235">
                <a:tc>
                  <a:txBody>
                    <a:bodyPr/>
                    <a:lstStyle/>
                    <a:p>
                      <a:endParaRPr lang="en-GB" dirty="0"/>
                    </a:p>
                  </a:txBody>
                  <a:tcPr/>
                </a:tc>
                <a:tc>
                  <a:txBody>
                    <a:bodyPr/>
                    <a:lstStyle/>
                    <a:p>
                      <a:endParaRPr lang="en-GB"/>
                    </a:p>
                  </a:txBody>
                  <a:tcPr/>
                </a:tc>
                <a:tc>
                  <a:txBody>
                    <a:bodyPr/>
                    <a:lstStyle/>
                    <a:p>
                      <a:r>
                        <a:rPr lang="en-GB" dirty="0"/>
                        <a:t>Alcohol and Non-opiate</a:t>
                      </a:r>
                    </a:p>
                  </a:txBody>
                  <a:tcPr/>
                </a:tc>
                <a:tc>
                  <a:txBody>
                    <a:bodyPr/>
                    <a:lstStyle/>
                    <a:p>
                      <a:r>
                        <a:rPr lang="en-GB" dirty="0"/>
                        <a:t>81</a:t>
                      </a:r>
                    </a:p>
                  </a:txBody>
                  <a:tcPr/>
                </a:tc>
                <a:extLst>
                  <a:ext uri="{0D108BD9-81ED-4DB2-BD59-A6C34878D82A}">
                    <a16:rowId xmlns:a16="http://schemas.microsoft.com/office/drawing/2014/main" val="4223608281"/>
                  </a:ext>
                </a:extLst>
              </a:tr>
              <a:tr h="669235">
                <a:tc>
                  <a:txBody>
                    <a:bodyPr/>
                    <a:lstStyle/>
                    <a:p>
                      <a:endParaRPr lang="en-GB"/>
                    </a:p>
                  </a:txBody>
                  <a:tcPr/>
                </a:tc>
                <a:tc>
                  <a:txBody>
                    <a:bodyPr/>
                    <a:lstStyle/>
                    <a:p>
                      <a:endParaRPr lang="en-GB"/>
                    </a:p>
                  </a:txBody>
                  <a:tcPr/>
                </a:tc>
                <a:tc>
                  <a:txBody>
                    <a:bodyPr/>
                    <a:lstStyle/>
                    <a:p>
                      <a:r>
                        <a:rPr lang="en-GB" dirty="0"/>
                        <a:t>Non-opiate</a:t>
                      </a:r>
                    </a:p>
                  </a:txBody>
                  <a:tcPr/>
                </a:tc>
                <a:tc>
                  <a:txBody>
                    <a:bodyPr/>
                    <a:lstStyle/>
                    <a:p>
                      <a:r>
                        <a:rPr lang="en-GB" dirty="0"/>
                        <a:t>57</a:t>
                      </a:r>
                    </a:p>
                  </a:txBody>
                  <a:tcPr/>
                </a:tc>
                <a:extLst>
                  <a:ext uri="{0D108BD9-81ED-4DB2-BD59-A6C34878D82A}">
                    <a16:rowId xmlns:a16="http://schemas.microsoft.com/office/drawing/2014/main" val="731310253"/>
                  </a:ext>
                </a:extLst>
              </a:tr>
              <a:tr h="669235">
                <a:tc>
                  <a:txBody>
                    <a:bodyPr/>
                    <a:lstStyle/>
                    <a:p>
                      <a:endParaRPr lang="en-GB" dirty="0"/>
                    </a:p>
                  </a:txBody>
                  <a:tcPr/>
                </a:tc>
                <a:tc>
                  <a:txBody>
                    <a:bodyPr/>
                    <a:lstStyle/>
                    <a:p>
                      <a:endParaRPr lang="en-GB"/>
                    </a:p>
                  </a:txBody>
                  <a:tcPr/>
                </a:tc>
                <a:tc>
                  <a:txBody>
                    <a:bodyPr/>
                    <a:lstStyle/>
                    <a:p>
                      <a:r>
                        <a:rPr lang="en-GB" dirty="0"/>
                        <a:t>Opiate</a:t>
                      </a:r>
                    </a:p>
                  </a:txBody>
                  <a:tcPr/>
                </a:tc>
                <a:tc>
                  <a:txBody>
                    <a:bodyPr/>
                    <a:lstStyle/>
                    <a:p>
                      <a:r>
                        <a:rPr lang="en-GB" dirty="0"/>
                        <a:t>407</a:t>
                      </a:r>
                    </a:p>
                  </a:txBody>
                  <a:tcPr/>
                </a:tc>
                <a:extLst>
                  <a:ext uri="{0D108BD9-81ED-4DB2-BD59-A6C34878D82A}">
                    <a16:rowId xmlns:a16="http://schemas.microsoft.com/office/drawing/2014/main" val="4271833463"/>
                  </a:ext>
                </a:extLst>
              </a:tr>
              <a:tr h="669235">
                <a:tc>
                  <a:txBody>
                    <a:bodyPr/>
                    <a:lstStyle/>
                    <a:p>
                      <a:endParaRPr lang="en-GB"/>
                    </a:p>
                  </a:txBody>
                  <a:tcPr/>
                </a:tc>
                <a:tc>
                  <a:txBody>
                    <a:bodyPr/>
                    <a:lstStyle/>
                    <a:p>
                      <a:endParaRPr lang="en-GB"/>
                    </a:p>
                  </a:txBody>
                  <a:tcPr/>
                </a:tc>
                <a:tc>
                  <a:txBody>
                    <a:bodyPr/>
                    <a:lstStyle/>
                    <a:p>
                      <a:r>
                        <a:rPr lang="en-GB" dirty="0"/>
                        <a:t>Total</a:t>
                      </a:r>
                    </a:p>
                  </a:txBody>
                  <a:tcPr/>
                </a:tc>
                <a:tc>
                  <a:txBody>
                    <a:bodyPr/>
                    <a:lstStyle/>
                    <a:p>
                      <a:r>
                        <a:rPr lang="en-GB" dirty="0"/>
                        <a:t>702</a:t>
                      </a:r>
                    </a:p>
                  </a:txBody>
                  <a:tcPr/>
                </a:tc>
                <a:extLst>
                  <a:ext uri="{0D108BD9-81ED-4DB2-BD59-A6C34878D82A}">
                    <a16:rowId xmlns:a16="http://schemas.microsoft.com/office/drawing/2014/main" val="3938211870"/>
                  </a:ext>
                </a:extLst>
              </a:tr>
            </a:tbl>
          </a:graphicData>
        </a:graphic>
      </p:graphicFrame>
    </p:spTree>
    <p:extLst>
      <p:ext uri="{BB962C8B-B14F-4D97-AF65-F5344CB8AC3E}">
        <p14:creationId xmlns:p14="http://schemas.microsoft.com/office/powerpoint/2010/main" val="2541243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E4570-C783-B8C2-4A40-D30B6C9CFF9C}"/>
              </a:ext>
            </a:extLst>
          </p:cNvPr>
          <p:cNvSpPr>
            <a:spLocks noGrp="1"/>
          </p:cNvSpPr>
          <p:nvPr>
            <p:ph type="title"/>
          </p:nvPr>
        </p:nvSpPr>
        <p:spPr>
          <a:xfrm>
            <a:off x="677334" y="609600"/>
            <a:ext cx="8596668" cy="811696"/>
          </a:xfrm>
        </p:spPr>
        <p:txBody>
          <a:bodyPr/>
          <a:lstStyle/>
          <a:p>
            <a:r>
              <a:rPr lang="en-US" dirty="0"/>
              <a:t>Data taken at Triage (1</a:t>
            </a:r>
            <a:r>
              <a:rPr lang="en-US" baseline="30000" dirty="0"/>
              <a:t>st</a:t>
            </a:r>
            <a:r>
              <a:rPr lang="en-US" dirty="0"/>
              <a:t> Assessment)</a:t>
            </a:r>
            <a:endParaRPr lang="en-GB" dirty="0"/>
          </a:p>
        </p:txBody>
      </p:sp>
      <p:graphicFrame>
        <p:nvGraphicFramePr>
          <p:cNvPr id="3" name="Table 2">
            <a:extLst>
              <a:ext uri="{FF2B5EF4-FFF2-40B4-BE49-F238E27FC236}">
                <a16:creationId xmlns:a16="http://schemas.microsoft.com/office/drawing/2014/main" id="{2304A43A-6333-54BD-E896-9F2AB4FF01C1}"/>
              </a:ext>
            </a:extLst>
          </p:cNvPr>
          <p:cNvGraphicFramePr>
            <a:graphicFrameLocks noGrp="1"/>
          </p:cNvGraphicFramePr>
          <p:nvPr>
            <p:extLst>
              <p:ext uri="{D42A27DB-BD31-4B8C-83A1-F6EECF244321}">
                <p14:modId xmlns:p14="http://schemas.microsoft.com/office/powerpoint/2010/main" val="2981386872"/>
              </p:ext>
            </p:extLst>
          </p:nvPr>
        </p:nvGraphicFramePr>
        <p:xfrm>
          <a:off x="677334" y="1331843"/>
          <a:ext cx="9482669" cy="52776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489629539"/>
                    </a:ext>
                  </a:extLst>
                </a:gridCol>
                <a:gridCol w="1354667">
                  <a:extLst>
                    <a:ext uri="{9D8B030D-6E8A-4147-A177-3AD203B41FA5}">
                      <a16:colId xmlns:a16="http://schemas.microsoft.com/office/drawing/2014/main" val="3487915676"/>
                    </a:ext>
                  </a:extLst>
                </a:gridCol>
                <a:gridCol w="1354667">
                  <a:extLst>
                    <a:ext uri="{9D8B030D-6E8A-4147-A177-3AD203B41FA5}">
                      <a16:colId xmlns:a16="http://schemas.microsoft.com/office/drawing/2014/main" val="3773690787"/>
                    </a:ext>
                  </a:extLst>
                </a:gridCol>
                <a:gridCol w="1354667">
                  <a:extLst>
                    <a:ext uri="{9D8B030D-6E8A-4147-A177-3AD203B41FA5}">
                      <a16:colId xmlns:a16="http://schemas.microsoft.com/office/drawing/2014/main" val="3374114529"/>
                    </a:ext>
                  </a:extLst>
                </a:gridCol>
                <a:gridCol w="1354667">
                  <a:extLst>
                    <a:ext uri="{9D8B030D-6E8A-4147-A177-3AD203B41FA5}">
                      <a16:colId xmlns:a16="http://schemas.microsoft.com/office/drawing/2014/main" val="3899456271"/>
                    </a:ext>
                  </a:extLst>
                </a:gridCol>
                <a:gridCol w="1354667">
                  <a:extLst>
                    <a:ext uri="{9D8B030D-6E8A-4147-A177-3AD203B41FA5}">
                      <a16:colId xmlns:a16="http://schemas.microsoft.com/office/drawing/2014/main" val="600194575"/>
                    </a:ext>
                  </a:extLst>
                </a:gridCol>
                <a:gridCol w="1354667">
                  <a:extLst>
                    <a:ext uri="{9D8B030D-6E8A-4147-A177-3AD203B41FA5}">
                      <a16:colId xmlns:a16="http://schemas.microsoft.com/office/drawing/2014/main" val="3356525830"/>
                    </a:ext>
                  </a:extLst>
                </a:gridCol>
              </a:tblGrid>
              <a:tr h="1055536">
                <a:tc>
                  <a:txBody>
                    <a:bodyPr/>
                    <a:lstStyle/>
                    <a:p>
                      <a:r>
                        <a:rPr lang="en-GB" dirty="0"/>
                        <a:t>150 Parents</a:t>
                      </a:r>
                    </a:p>
                  </a:txBody>
                  <a:tcPr/>
                </a:tc>
                <a:tc>
                  <a:txBody>
                    <a:bodyPr/>
                    <a:lstStyle/>
                    <a:p>
                      <a:r>
                        <a:rPr lang="en-GB" dirty="0"/>
                        <a:t>Child in Need</a:t>
                      </a:r>
                    </a:p>
                  </a:txBody>
                  <a:tcPr/>
                </a:tc>
                <a:tc>
                  <a:txBody>
                    <a:bodyPr/>
                    <a:lstStyle/>
                    <a:p>
                      <a:r>
                        <a:rPr lang="en-GB" dirty="0"/>
                        <a:t>Child Protection</a:t>
                      </a:r>
                    </a:p>
                  </a:txBody>
                  <a:tcPr/>
                </a:tc>
                <a:tc>
                  <a:txBody>
                    <a:bodyPr/>
                    <a:lstStyle/>
                    <a:p>
                      <a:r>
                        <a:rPr lang="en-GB" dirty="0"/>
                        <a:t>Early Help</a:t>
                      </a:r>
                    </a:p>
                  </a:txBody>
                  <a:tcPr/>
                </a:tc>
                <a:tc>
                  <a:txBody>
                    <a:bodyPr/>
                    <a:lstStyle/>
                    <a:p>
                      <a:r>
                        <a:rPr lang="en-GB" dirty="0"/>
                        <a:t>No CS</a:t>
                      </a:r>
                    </a:p>
                    <a:p>
                      <a:r>
                        <a:rPr lang="en-GB" dirty="0"/>
                        <a:t>Support</a:t>
                      </a:r>
                    </a:p>
                  </a:txBody>
                  <a:tcPr/>
                </a:tc>
                <a:tc>
                  <a:txBody>
                    <a:bodyPr/>
                    <a:lstStyle/>
                    <a:p>
                      <a:r>
                        <a:rPr lang="en-GB" dirty="0"/>
                        <a:t>Looked after child</a:t>
                      </a:r>
                    </a:p>
                  </a:txBody>
                  <a:tcPr/>
                </a:tc>
                <a:tc>
                  <a:txBody>
                    <a:bodyPr/>
                    <a:lstStyle/>
                    <a:p>
                      <a:r>
                        <a:rPr lang="en-GB" dirty="0"/>
                        <a:t>Declined to comment</a:t>
                      </a:r>
                    </a:p>
                  </a:txBody>
                  <a:tcPr/>
                </a:tc>
                <a:extLst>
                  <a:ext uri="{0D108BD9-81ED-4DB2-BD59-A6C34878D82A}">
                    <a16:rowId xmlns:a16="http://schemas.microsoft.com/office/drawing/2014/main" val="2184374926"/>
                  </a:ext>
                </a:extLst>
              </a:tr>
              <a:tr h="1055536">
                <a:tc>
                  <a:txBody>
                    <a:bodyPr/>
                    <a:lstStyle/>
                    <a:p>
                      <a:r>
                        <a:rPr lang="en-GB" dirty="0"/>
                        <a:t>Alcohol</a:t>
                      </a:r>
                    </a:p>
                  </a:txBody>
                  <a:tcPr/>
                </a:tc>
                <a:tc>
                  <a:txBody>
                    <a:bodyPr/>
                    <a:lstStyle/>
                    <a:p>
                      <a:r>
                        <a:rPr lang="en-GB" dirty="0"/>
                        <a:t>6</a:t>
                      </a:r>
                    </a:p>
                  </a:txBody>
                  <a:tcPr/>
                </a:tc>
                <a:tc>
                  <a:txBody>
                    <a:bodyPr/>
                    <a:lstStyle/>
                    <a:p>
                      <a:r>
                        <a:rPr lang="en-GB" dirty="0"/>
                        <a:t>7</a:t>
                      </a:r>
                    </a:p>
                  </a:txBody>
                  <a:tcPr/>
                </a:tc>
                <a:tc>
                  <a:txBody>
                    <a:bodyPr/>
                    <a:lstStyle/>
                    <a:p>
                      <a:r>
                        <a:rPr lang="en-GB" dirty="0"/>
                        <a:t>4</a:t>
                      </a:r>
                    </a:p>
                  </a:txBody>
                  <a:tcPr/>
                </a:tc>
                <a:tc>
                  <a:txBody>
                    <a:bodyPr/>
                    <a:lstStyle/>
                    <a:p>
                      <a:r>
                        <a:rPr lang="en-GB" dirty="0"/>
                        <a:t>33</a:t>
                      </a:r>
                    </a:p>
                  </a:txBody>
                  <a:tcPr/>
                </a:tc>
                <a:tc>
                  <a:txBody>
                    <a:bodyPr/>
                    <a:lstStyle/>
                    <a:p>
                      <a:r>
                        <a:rPr lang="en-GB" dirty="0"/>
                        <a:t>O</a:t>
                      </a:r>
                    </a:p>
                  </a:txBody>
                  <a:tcPr/>
                </a:tc>
                <a:tc>
                  <a:txBody>
                    <a:bodyPr/>
                    <a:lstStyle/>
                    <a:p>
                      <a:r>
                        <a:rPr lang="en-GB" dirty="0"/>
                        <a:t>1</a:t>
                      </a:r>
                    </a:p>
                  </a:txBody>
                  <a:tcPr/>
                </a:tc>
                <a:extLst>
                  <a:ext uri="{0D108BD9-81ED-4DB2-BD59-A6C34878D82A}">
                    <a16:rowId xmlns:a16="http://schemas.microsoft.com/office/drawing/2014/main" val="2451749684"/>
                  </a:ext>
                </a:extLst>
              </a:tr>
              <a:tr h="1055536">
                <a:tc>
                  <a:txBody>
                    <a:bodyPr/>
                    <a:lstStyle/>
                    <a:p>
                      <a:r>
                        <a:rPr lang="en-GB" dirty="0"/>
                        <a:t>Alcohol-Non-opiate</a:t>
                      </a:r>
                    </a:p>
                  </a:txBody>
                  <a:tcPr/>
                </a:tc>
                <a:tc>
                  <a:txBody>
                    <a:bodyPr/>
                    <a:lstStyle/>
                    <a:p>
                      <a:r>
                        <a:rPr lang="en-GB" dirty="0"/>
                        <a:t>3</a:t>
                      </a:r>
                    </a:p>
                  </a:txBody>
                  <a:tcPr/>
                </a:tc>
                <a:tc>
                  <a:txBody>
                    <a:bodyPr/>
                    <a:lstStyle/>
                    <a:p>
                      <a:r>
                        <a:rPr lang="en-GB" dirty="0"/>
                        <a:t>4</a:t>
                      </a:r>
                    </a:p>
                  </a:txBody>
                  <a:tcPr/>
                </a:tc>
                <a:tc>
                  <a:txBody>
                    <a:bodyPr/>
                    <a:lstStyle/>
                    <a:p>
                      <a:r>
                        <a:rPr lang="en-GB" dirty="0"/>
                        <a:t>0</a:t>
                      </a:r>
                    </a:p>
                  </a:txBody>
                  <a:tcPr/>
                </a:tc>
                <a:tc>
                  <a:txBody>
                    <a:bodyPr/>
                    <a:lstStyle/>
                    <a:p>
                      <a:r>
                        <a:rPr lang="en-GB" dirty="0"/>
                        <a:t>15</a:t>
                      </a:r>
                    </a:p>
                  </a:txBody>
                  <a:tcPr/>
                </a:tc>
                <a:tc>
                  <a:txBody>
                    <a:bodyPr/>
                    <a:lstStyle/>
                    <a:p>
                      <a:r>
                        <a:rPr lang="en-GB" dirty="0"/>
                        <a:t>2</a:t>
                      </a:r>
                    </a:p>
                  </a:txBody>
                  <a:tcPr/>
                </a:tc>
                <a:tc>
                  <a:txBody>
                    <a:bodyPr/>
                    <a:lstStyle/>
                    <a:p>
                      <a:r>
                        <a:rPr lang="en-GB" dirty="0"/>
                        <a:t>0</a:t>
                      </a:r>
                    </a:p>
                  </a:txBody>
                  <a:tcPr/>
                </a:tc>
                <a:extLst>
                  <a:ext uri="{0D108BD9-81ED-4DB2-BD59-A6C34878D82A}">
                    <a16:rowId xmlns:a16="http://schemas.microsoft.com/office/drawing/2014/main" val="2748103618"/>
                  </a:ext>
                </a:extLst>
              </a:tr>
              <a:tr h="1055536">
                <a:tc>
                  <a:txBody>
                    <a:bodyPr/>
                    <a:lstStyle/>
                    <a:p>
                      <a:r>
                        <a:rPr lang="en-GB" dirty="0"/>
                        <a:t>Non-opiate</a:t>
                      </a:r>
                    </a:p>
                  </a:txBody>
                  <a:tcPr/>
                </a:tc>
                <a:tc>
                  <a:txBody>
                    <a:bodyPr/>
                    <a:lstStyle/>
                    <a:p>
                      <a:r>
                        <a:rPr lang="en-GB" dirty="0"/>
                        <a:t>3</a:t>
                      </a:r>
                    </a:p>
                  </a:txBody>
                  <a:tcPr/>
                </a:tc>
                <a:tc>
                  <a:txBody>
                    <a:bodyPr/>
                    <a:lstStyle/>
                    <a:p>
                      <a:r>
                        <a:rPr lang="en-GB" dirty="0"/>
                        <a:t>6</a:t>
                      </a:r>
                    </a:p>
                  </a:txBody>
                  <a:tcPr/>
                </a:tc>
                <a:tc>
                  <a:txBody>
                    <a:bodyPr/>
                    <a:lstStyle/>
                    <a:p>
                      <a:r>
                        <a:rPr lang="en-GB" dirty="0"/>
                        <a:t>1</a:t>
                      </a:r>
                    </a:p>
                  </a:txBody>
                  <a:tcPr/>
                </a:tc>
                <a:tc>
                  <a:txBody>
                    <a:bodyPr/>
                    <a:lstStyle/>
                    <a:p>
                      <a:r>
                        <a:rPr lang="en-GB" dirty="0"/>
                        <a:t>11</a:t>
                      </a:r>
                    </a:p>
                  </a:txBody>
                  <a:tcPr/>
                </a:tc>
                <a:tc>
                  <a:txBody>
                    <a:bodyPr/>
                    <a:lstStyle/>
                    <a:p>
                      <a:r>
                        <a:rPr lang="en-GB" dirty="0"/>
                        <a:t>4</a:t>
                      </a:r>
                    </a:p>
                  </a:txBody>
                  <a:tcPr/>
                </a:tc>
                <a:tc>
                  <a:txBody>
                    <a:bodyPr/>
                    <a:lstStyle/>
                    <a:p>
                      <a:r>
                        <a:rPr lang="en-GB" dirty="0"/>
                        <a:t>0</a:t>
                      </a:r>
                    </a:p>
                  </a:txBody>
                  <a:tcPr/>
                </a:tc>
                <a:extLst>
                  <a:ext uri="{0D108BD9-81ED-4DB2-BD59-A6C34878D82A}">
                    <a16:rowId xmlns:a16="http://schemas.microsoft.com/office/drawing/2014/main" val="1257878133"/>
                  </a:ext>
                </a:extLst>
              </a:tr>
              <a:tr h="1055536">
                <a:tc>
                  <a:txBody>
                    <a:bodyPr/>
                    <a:lstStyle/>
                    <a:p>
                      <a:r>
                        <a:rPr lang="en-GB" dirty="0"/>
                        <a:t>Opiate</a:t>
                      </a:r>
                    </a:p>
                  </a:txBody>
                  <a:tcPr/>
                </a:tc>
                <a:tc>
                  <a:txBody>
                    <a:bodyPr/>
                    <a:lstStyle/>
                    <a:p>
                      <a:r>
                        <a:rPr lang="en-GB" dirty="0"/>
                        <a:t>4</a:t>
                      </a:r>
                    </a:p>
                  </a:txBody>
                  <a:tcPr/>
                </a:tc>
                <a:tc>
                  <a:txBody>
                    <a:bodyPr/>
                    <a:lstStyle/>
                    <a:p>
                      <a:r>
                        <a:rPr lang="en-GB" dirty="0"/>
                        <a:t>5</a:t>
                      </a:r>
                    </a:p>
                  </a:txBody>
                  <a:tcPr/>
                </a:tc>
                <a:tc>
                  <a:txBody>
                    <a:bodyPr/>
                    <a:lstStyle/>
                    <a:p>
                      <a:r>
                        <a:rPr lang="en-GB" dirty="0"/>
                        <a:t>1</a:t>
                      </a:r>
                    </a:p>
                  </a:txBody>
                  <a:tcPr/>
                </a:tc>
                <a:tc>
                  <a:txBody>
                    <a:bodyPr/>
                    <a:lstStyle/>
                    <a:p>
                      <a:r>
                        <a:rPr lang="en-GB" dirty="0"/>
                        <a:t>36</a:t>
                      </a:r>
                    </a:p>
                  </a:txBody>
                  <a:tcPr/>
                </a:tc>
                <a:tc>
                  <a:txBody>
                    <a:bodyPr/>
                    <a:lstStyle/>
                    <a:p>
                      <a:r>
                        <a:rPr lang="en-GB" dirty="0"/>
                        <a:t>4</a:t>
                      </a:r>
                    </a:p>
                  </a:txBody>
                  <a:tcPr/>
                </a:tc>
                <a:tc>
                  <a:txBody>
                    <a:bodyPr/>
                    <a:lstStyle/>
                    <a:p>
                      <a:r>
                        <a:rPr lang="en-GB" dirty="0"/>
                        <a:t>0</a:t>
                      </a:r>
                    </a:p>
                  </a:txBody>
                  <a:tcPr/>
                </a:tc>
                <a:extLst>
                  <a:ext uri="{0D108BD9-81ED-4DB2-BD59-A6C34878D82A}">
                    <a16:rowId xmlns:a16="http://schemas.microsoft.com/office/drawing/2014/main" val="846147730"/>
                  </a:ext>
                </a:extLst>
              </a:tr>
            </a:tbl>
          </a:graphicData>
        </a:graphic>
      </p:graphicFrame>
    </p:spTree>
    <p:extLst>
      <p:ext uri="{BB962C8B-B14F-4D97-AF65-F5344CB8AC3E}">
        <p14:creationId xmlns:p14="http://schemas.microsoft.com/office/powerpoint/2010/main" val="2753724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967C3-0B6A-6719-CB4C-D4E2FB5F9348}"/>
              </a:ext>
            </a:extLst>
          </p:cNvPr>
          <p:cNvSpPr>
            <a:spLocks noGrp="1"/>
          </p:cNvSpPr>
          <p:nvPr>
            <p:ph type="title"/>
          </p:nvPr>
        </p:nvSpPr>
        <p:spPr/>
        <p:txBody>
          <a:bodyPr/>
          <a:lstStyle/>
          <a:p>
            <a:r>
              <a:rPr lang="en-US" dirty="0"/>
              <a:t>What can you do? </a:t>
            </a:r>
          </a:p>
        </p:txBody>
      </p:sp>
      <p:sp>
        <p:nvSpPr>
          <p:cNvPr id="3" name="Content Placeholder 2">
            <a:extLst>
              <a:ext uri="{FF2B5EF4-FFF2-40B4-BE49-F238E27FC236}">
                <a16:creationId xmlns:a16="http://schemas.microsoft.com/office/drawing/2014/main" id="{B61FF519-91A6-EFD3-9A0C-2BEB0E35E446}"/>
              </a:ext>
            </a:extLst>
          </p:cNvPr>
          <p:cNvSpPr>
            <a:spLocks noGrp="1"/>
          </p:cNvSpPr>
          <p:nvPr>
            <p:ph idx="1"/>
          </p:nvPr>
        </p:nvSpPr>
        <p:spPr>
          <a:xfrm>
            <a:off x="677334" y="1306624"/>
            <a:ext cx="8596668" cy="5233979"/>
          </a:xfrm>
        </p:spPr>
        <p:txBody>
          <a:bodyPr vert="horz" lIns="91440" tIns="45720" rIns="91440" bIns="45720" rtlCol="0" anchor="t">
            <a:normAutofit/>
          </a:bodyPr>
          <a:lstStyle/>
          <a:p>
            <a:r>
              <a:rPr lang="en-US" dirty="0"/>
              <a:t>Talk to parents about their alcohol use, don’t be </a:t>
            </a:r>
            <a:r>
              <a:rPr lang="en-GB" dirty="0">
                <a:solidFill>
                  <a:srgbClr val="000000"/>
                </a:solidFill>
                <a:ea typeface="+mn-lt"/>
                <a:cs typeface="+mn-lt"/>
              </a:rPr>
              <a:t>afraid, the worse they will </a:t>
            </a:r>
            <a:r>
              <a:rPr lang="en-GB">
                <a:solidFill>
                  <a:srgbClr val="000000"/>
                </a:solidFill>
                <a:ea typeface="+mn-lt"/>
                <a:cs typeface="+mn-lt"/>
              </a:rPr>
              <a:t>do is leave.</a:t>
            </a:r>
            <a:endParaRPr lang="en-US" sz="1100">
              <a:solidFill>
                <a:srgbClr val="000000"/>
              </a:solidFill>
              <a:ea typeface="+mn-lt"/>
              <a:cs typeface="+mn-lt"/>
            </a:endParaRPr>
          </a:p>
          <a:p>
            <a:r>
              <a:rPr lang="en-GB" dirty="0">
                <a:solidFill>
                  <a:srgbClr val="000000"/>
                </a:solidFill>
                <a:ea typeface="+mn-lt"/>
                <a:cs typeface="+mn-lt"/>
              </a:rPr>
              <a:t>Be honest and open.</a:t>
            </a:r>
          </a:p>
          <a:p>
            <a:r>
              <a:rPr lang="en-GB">
                <a:solidFill>
                  <a:srgbClr val="000000"/>
                </a:solidFill>
                <a:ea typeface="+mn-lt"/>
                <a:cs typeface="+mn-lt"/>
              </a:rPr>
              <a:t>Try to find a common link i.e. it's tough being a parent and keeping up with everything (emails, text messages from school etc, that usually works)</a:t>
            </a:r>
            <a:endParaRPr lang="en-GB" dirty="0">
              <a:solidFill>
                <a:srgbClr val="000000"/>
              </a:solidFill>
              <a:ea typeface="+mn-lt"/>
              <a:cs typeface="+mn-lt"/>
            </a:endParaRPr>
          </a:p>
          <a:p>
            <a:r>
              <a:rPr lang="en-GB"/>
              <a:t>Remember they have been traumatised as well.</a:t>
            </a:r>
          </a:p>
          <a:p>
            <a:r>
              <a:rPr lang="en-GB"/>
              <a:t>Advise them Children Services will need to be informed, it’s a duty of care.</a:t>
            </a:r>
          </a:p>
          <a:p>
            <a:r>
              <a:rPr lang="en-GB"/>
              <a:t>However, suggest our services, provide the contact details or better yet, if they are ready in that moment, let them make the call from the school. Supprt them to make that call, we will do the rest. </a:t>
            </a:r>
            <a:endParaRPr lang="en-GB" dirty="0"/>
          </a:p>
          <a:p>
            <a:r>
              <a:rPr lang="en-GB"/>
              <a:t>If you're unsure, call us and discuss a </a:t>
            </a:r>
            <a:r>
              <a:rPr lang="en-GB">
                <a:solidFill>
                  <a:srgbClr val="404040"/>
                </a:solidFill>
                <a:ea typeface="+mn-lt"/>
                <a:cs typeface="+mn-lt"/>
              </a:rPr>
              <a:t>hypothetical with either myself, Debi or our duty worker.</a:t>
            </a:r>
          </a:p>
          <a:p>
            <a:r>
              <a:rPr lang="en-GB"/>
              <a:t>Document what you have done in the MASH referral and your own notes.</a:t>
            </a:r>
            <a:endParaRPr lang="en-GB" dirty="0"/>
          </a:p>
          <a:p>
            <a:r>
              <a:rPr lang="en-GB"/>
              <a:t>Discuss and reflect at supervision</a:t>
            </a:r>
            <a:endParaRPr lang="en-GB" dirty="0"/>
          </a:p>
          <a:p>
            <a:endParaRPr lang="en-GB" dirty="0"/>
          </a:p>
        </p:txBody>
      </p:sp>
    </p:spTree>
    <p:extLst>
      <p:ext uri="{BB962C8B-B14F-4D97-AF65-F5344CB8AC3E}">
        <p14:creationId xmlns:p14="http://schemas.microsoft.com/office/powerpoint/2010/main" val="2341919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2F7F8-2299-41FF-478B-6EC5BE69F37E}"/>
              </a:ext>
            </a:extLst>
          </p:cNvPr>
          <p:cNvSpPr>
            <a:spLocks noGrp="1"/>
          </p:cNvSpPr>
          <p:nvPr>
            <p:ph type="title"/>
          </p:nvPr>
        </p:nvSpPr>
        <p:spPr/>
        <p:txBody>
          <a:bodyPr/>
          <a:lstStyle/>
          <a:p>
            <a:r>
              <a:rPr lang="en-GB" dirty="0"/>
              <a:t>Support for children </a:t>
            </a:r>
          </a:p>
        </p:txBody>
      </p:sp>
      <p:sp>
        <p:nvSpPr>
          <p:cNvPr id="3" name="Content Placeholder 2">
            <a:extLst>
              <a:ext uri="{FF2B5EF4-FFF2-40B4-BE49-F238E27FC236}">
                <a16:creationId xmlns:a16="http://schemas.microsoft.com/office/drawing/2014/main" id="{F403B697-E539-8399-8546-E4905C0796BC}"/>
              </a:ext>
            </a:extLst>
          </p:cNvPr>
          <p:cNvSpPr>
            <a:spLocks noGrp="1"/>
          </p:cNvSpPr>
          <p:nvPr>
            <p:ph idx="1"/>
          </p:nvPr>
        </p:nvSpPr>
        <p:spPr/>
        <p:txBody>
          <a:bodyPr vert="horz" lIns="91440" tIns="45720" rIns="91440" bIns="45720" rtlCol="0" anchor="t">
            <a:normAutofit/>
          </a:bodyPr>
          <a:lstStyle/>
          <a:p>
            <a:r>
              <a:rPr lang="en-GB" dirty="0"/>
              <a:t>Young carers – referral from TRI</a:t>
            </a:r>
          </a:p>
          <a:p>
            <a:r>
              <a:rPr lang="en-GB" dirty="0"/>
              <a:t>Checkpoint  - 01803 200100</a:t>
            </a:r>
          </a:p>
          <a:p>
            <a:r>
              <a:rPr lang="en-GB" dirty="0"/>
              <a:t>CAMHS</a:t>
            </a:r>
          </a:p>
          <a:p>
            <a:r>
              <a:rPr lang="en-GB" dirty="0"/>
              <a:t>5 Pillars of Resilience - Bounce Back Project or any other projects resources you have at school. </a:t>
            </a:r>
          </a:p>
          <a:p>
            <a:pPr marL="0" indent="0">
              <a:buNone/>
            </a:pPr>
            <a:endParaRPr lang="en-GB" dirty="0"/>
          </a:p>
          <a:p>
            <a:endParaRPr lang="en-GB" dirty="0"/>
          </a:p>
        </p:txBody>
      </p:sp>
    </p:spTree>
    <p:extLst>
      <p:ext uri="{BB962C8B-B14F-4D97-AF65-F5344CB8AC3E}">
        <p14:creationId xmlns:p14="http://schemas.microsoft.com/office/powerpoint/2010/main" val="2848848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EF70F-812E-A607-5DC5-807383A6CC5B}"/>
              </a:ext>
            </a:extLst>
          </p:cNvPr>
          <p:cNvSpPr>
            <a:spLocks noGrp="1"/>
          </p:cNvSpPr>
          <p:nvPr>
            <p:ph type="title"/>
          </p:nvPr>
        </p:nvSpPr>
        <p:spPr/>
        <p:txBody>
          <a:bodyPr/>
          <a:lstStyle/>
          <a:p>
            <a:pPr algn="ctr"/>
            <a:r>
              <a:rPr lang="en-US" dirty="0"/>
              <a:t>Torbay Recovery Initiatives (TRI) </a:t>
            </a:r>
          </a:p>
        </p:txBody>
      </p:sp>
      <p:sp>
        <p:nvSpPr>
          <p:cNvPr id="3" name="Content Placeholder 2">
            <a:extLst>
              <a:ext uri="{FF2B5EF4-FFF2-40B4-BE49-F238E27FC236}">
                <a16:creationId xmlns:a16="http://schemas.microsoft.com/office/drawing/2014/main" id="{58142FAF-188D-1533-F06E-C2BC8087E868}"/>
              </a:ext>
            </a:extLst>
          </p:cNvPr>
          <p:cNvSpPr>
            <a:spLocks noGrp="1"/>
          </p:cNvSpPr>
          <p:nvPr>
            <p:ph idx="1"/>
          </p:nvPr>
        </p:nvSpPr>
        <p:spPr>
          <a:xfrm>
            <a:off x="838200" y="1873751"/>
            <a:ext cx="10515600" cy="4351338"/>
          </a:xfrm>
        </p:spPr>
        <p:txBody>
          <a:bodyPr vert="horz" lIns="91440" tIns="45720" rIns="91440" bIns="45720" rtlCol="0" anchor="t">
            <a:normAutofit fontScale="92500" lnSpcReduction="20000"/>
          </a:bodyPr>
          <a:lstStyle/>
          <a:p>
            <a:r>
              <a:rPr lang="en-GB"/>
              <a:t>Torbay Recovery Initiatives offer support for adults over 18+ who have issues with Drugs (including prescribed, legal, illegal and over the counter medication) and or Alcohol support.</a:t>
            </a:r>
            <a:endParaRPr lang="en-US"/>
          </a:p>
          <a:p>
            <a:endParaRPr lang="en-GB" dirty="0"/>
          </a:p>
          <a:p>
            <a:r>
              <a:rPr lang="en-GB" dirty="0"/>
              <a:t>Our service aims to be accessible to everyone and is dedicated to promoting wellbeing and recovery to all our clients, as well as signposting support to family and friends. </a:t>
            </a:r>
          </a:p>
          <a:p>
            <a:endParaRPr lang="en-GB" dirty="0"/>
          </a:p>
          <a:p>
            <a:r>
              <a:rPr lang="en-GB" dirty="0"/>
              <a:t>We offer Psychosocial (1-1 sessions), Psychoeducational (workshops) and Prescribing Options. </a:t>
            </a:r>
          </a:p>
          <a:p>
            <a:endParaRPr lang="en-GB" dirty="0"/>
          </a:p>
          <a:p>
            <a:r>
              <a:rPr lang="en-GB"/>
              <a:t>Individualised Recovery treatment plan - </a:t>
            </a:r>
            <a:r>
              <a:rPr lang="en-GB">
                <a:ea typeface="+mn-lt"/>
                <a:cs typeface="+mn-lt"/>
              </a:rPr>
              <a:t>Recovery is a personal journey and as such everyone should be treated individually.</a:t>
            </a:r>
          </a:p>
          <a:p>
            <a:endParaRPr lang="en-GB" dirty="0">
              <a:ea typeface="+mn-lt"/>
              <a:cs typeface="+mn-lt"/>
            </a:endParaRPr>
          </a:p>
          <a:p>
            <a:r>
              <a:rPr lang="en-GB">
                <a:ea typeface="+mn-lt"/>
                <a:cs typeface="+mn-lt"/>
              </a:rPr>
              <a:t>We offer support fro community based residential rehabilitation programmes, Assessments for prescribing interventions, including community home detoxes and alcohol reduction plans. Blood borne virus testing (Hep B/C and HIV) and Hep B immunisations. Signposting and advise, Peer support and relapse prevention support. Naloxone and training on how to use it. </a:t>
            </a:r>
          </a:p>
          <a:p>
            <a:endParaRPr lang="en-GB" dirty="0">
              <a:ea typeface="+mn-lt"/>
              <a:cs typeface="+mn-lt"/>
            </a:endParaRPr>
          </a:p>
        </p:txBody>
      </p:sp>
    </p:spTree>
    <p:extLst>
      <p:ext uri="{BB962C8B-B14F-4D97-AF65-F5344CB8AC3E}">
        <p14:creationId xmlns:p14="http://schemas.microsoft.com/office/powerpoint/2010/main" val="3372771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134B4-0056-27D7-F61E-9F292AA3DAB7}"/>
              </a:ext>
            </a:extLst>
          </p:cNvPr>
          <p:cNvSpPr>
            <a:spLocks noGrp="1"/>
          </p:cNvSpPr>
          <p:nvPr>
            <p:ph type="title"/>
          </p:nvPr>
        </p:nvSpPr>
        <p:spPr>
          <a:xfrm>
            <a:off x="677334" y="609600"/>
            <a:ext cx="8596668" cy="932329"/>
          </a:xfrm>
        </p:spPr>
        <p:txBody>
          <a:bodyPr/>
          <a:lstStyle/>
          <a:p>
            <a:pPr algn="ctr"/>
            <a:r>
              <a:rPr lang="en-GB" dirty="0"/>
              <a:t>Contact Details</a:t>
            </a:r>
          </a:p>
        </p:txBody>
      </p:sp>
      <p:sp>
        <p:nvSpPr>
          <p:cNvPr id="3" name="Content Placeholder 2">
            <a:extLst>
              <a:ext uri="{FF2B5EF4-FFF2-40B4-BE49-F238E27FC236}">
                <a16:creationId xmlns:a16="http://schemas.microsoft.com/office/drawing/2014/main" id="{9DCD88D9-E5B4-DAED-035C-AB6093846401}"/>
              </a:ext>
            </a:extLst>
          </p:cNvPr>
          <p:cNvSpPr>
            <a:spLocks noGrp="1"/>
          </p:cNvSpPr>
          <p:nvPr>
            <p:ph idx="1"/>
          </p:nvPr>
        </p:nvSpPr>
        <p:spPr>
          <a:xfrm>
            <a:off x="677334" y="1816847"/>
            <a:ext cx="8596668" cy="3974353"/>
          </a:xfrm>
        </p:spPr>
        <p:txBody>
          <a:bodyPr>
            <a:normAutofit/>
          </a:bodyPr>
          <a:lstStyle/>
          <a:p>
            <a:r>
              <a:rPr lang="en-GB" sz="2000" dirty="0"/>
              <a:t>Torbay Recovery Initiatives (TRI)</a:t>
            </a:r>
          </a:p>
          <a:p>
            <a:endParaRPr lang="en-GB" sz="2000" dirty="0"/>
          </a:p>
          <a:p>
            <a:r>
              <a:rPr lang="en-GB" sz="2000" dirty="0"/>
              <a:t>Tel: 01803 291129</a:t>
            </a:r>
          </a:p>
          <a:p>
            <a:endParaRPr lang="en-GB" sz="2000" dirty="0"/>
          </a:p>
          <a:p>
            <a:r>
              <a:rPr lang="en-GB" sz="2000" dirty="0"/>
              <a:t>Website: </a:t>
            </a:r>
            <a:r>
              <a:rPr lang="en-GB" sz="2000" dirty="0">
                <a:hlinkClick r:id="rId2"/>
              </a:rPr>
              <a:t>Torbay Recovery Initiatives - Torbay and South Devon NHS Foundation Trust</a:t>
            </a:r>
            <a:endParaRPr lang="en-GB" sz="2000" dirty="0"/>
          </a:p>
          <a:p>
            <a:endParaRPr lang="en-GB" sz="2000" dirty="0"/>
          </a:p>
          <a:p>
            <a:r>
              <a:rPr lang="en-GB" sz="2000" dirty="0"/>
              <a:t>Referral Online: </a:t>
            </a:r>
            <a:r>
              <a:rPr lang="en-GB" sz="2000" dirty="0">
                <a:hlinkClick r:id="rId3"/>
              </a:rPr>
              <a:t>Drug and Alcohol Service referrals - Torbay and South Devon NHS Foundation Trust</a:t>
            </a:r>
            <a:endParaRPr lang="en-GB" sz="2000" dirty="0"/>
          </a:p>
        </p:txBody>
      </p:sp>
    </p:spTree>
    <p:extLst>
      <p:ext uri="{BB962C8B-B14F-4D97-AF65-F5344CB8AC3E}">
        <p14:creationId xmlns:p14="http://schemas.microsoft.com/office/powerpoint/2010/main" val="2006111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03561-A98E-76A3-4BCE-672FE8CF40C8}"/>
              </a:ext>
            </a:extLst>
          </p:cNvPr>
          <p:cNvSpPr>
            <a:spLocks noGrp="1"/>
          </p:cNvSpPr>
          <p:nvPr>
            <p:ph type="title"/>
          </p:nvPr>
        </p:nvSpPr>
        <p:spPr/>
        <p:txBody>
          <a:bodyPr>
            <a:noAutofit/>
          </a:bodyPr>
          <a:lstStyle/>
          <a:p>
            <a:pPr algn="ctr"/>
            <a:r>
              <a:rPr lang="en-GB" sz="7200" dirty="0"/>
              <a:t>Elizabeth Souster</a:t>
            </a:r>
            <a:br>
              <a:rPr lang="en-GB" sz="7200" dirty="0"/>
            </a:br>
            <a:br>
              <a:rPr lang="en-GB" sz="7200" dirty="0"/>
            </a:br>
            <a:r>
              <a:rPr lang="en-GB" sz="7200" dirty="0"/>
              <a:t>Road to Recovery </a:t>
            </a:r>
          </a:p>
        </p:txBody>
      </p:sp>
    </p:spTree>
    <p:extLst>
      <p:ext uri="{BB962C8B-B14F-4D97-AF65-F5344CB8AC3E}">
        <p14:creationId xmlns:p14="http://schemas.microsoft.com/office/powerpoint/2010/main" val="704908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useBgFill="1">
        <p:nvSpPr>
          <p:cNvPr id="35" name="Rectangle 34">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CB35C95-CBFA-B89C-4CE2-704593C74D86}"/>
              </a:ext>
            </a:extLst>
          </p:cNvPr>
          <p:cNvSpPr>
            <a:spLocks noGrp="1"/>
          </p:cNvSpPr>
          <p:nvPr>
            <p:ph type="title"/>
          </p:nvPr>
        </p:nvSpPr>
        <p:spPr>
          <a:xfrm>
            <a:off x="1507066" y="999460"/>
            <a:ext cx="5698067" cy="4479852"/>
          </a:xfrm>
        </p:spPr>
        <p:txBody>
          <a:bodyPr vert="horz" lIns="91440" tIns="45720" rIns="91440" bIns="45720" rtlCol="0" anchor="ctr">
            <a:normAutofit/>
          </a:bodyPr>
          <a:lstStyle/>
          <a:p>
            <a:pPr algn="r"/>
            <a:r>
              <a:rPr lang="en-US" sz="5400"/>
              <a:t>Questions?</a:t>
            </a:r>
          </a:p>
        </p:txBody>
      </p:sp>
      <p:sp>
        <p:nvSpPr>
          <p:cNvPr id="36" name="Isosceles Triangle 35">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cxnSp>
        <p:nvCxnSpPr>
          <p:cNvPr id="25" name="Straight Connector 24">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825059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191BF-66E1-16E2-0BA1-54CAB0846CBA}"/>
              </a:ext>
            </a:extLst>
          </p:cNvPr>
          <p:cNvSpPr>
            <a:spLocks noGrp="1"/>
          </p:cNvSpPr>
          <p:nvPr>
            <p:ph type="title"/>
          </p:nvPr>
        </p:nvSpPr>
        <p:spPr/>
        <p:txBody>
          <a:bodyPr/>
          <a:lstStyle/>
          <a:p>
            <a:r>
              <a:rPr lang="en-GB" dirty="0"/>
              <a:t>Evaluation </a:t>
            </a:r>
          </a:p>
        </p:txBody>
      </p:sp>
      <p:pic>
        <p:nvPicPr>
          <p:cNvPr id="1026" name="Picture 2">
            <a:extLst>
              <a:ext uri="{FF2B5EF4-FFF2-40B4-BE49-F238E27FC236}">
                <a16:creationId xmlns:a16="http://schemas.microsoft.com/office/drawing/2014/main" id="{9F723C07-9D16-811C-5157-26277E0875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164771"/>
            <a:ext cx="5769429" cy="5377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64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D5E29-2EC0-4FE2-6237-A1620B8967C2}"/>
              </a:ext>
            </a:extLst>
          </p:cNvPr>
          <p:cNvSpPr>
            <a:spLocks noGrp="1"/>
          </p:cNvSpPr>
          <p:nvPr>
            <p:ph type="ctrTitle"/>
          </p:nvPr>
        </p:nvSpPr>
        <p:spPr/>
        <p:txBody>
          <a:bodyPr>
            <a:normAutofit fontScale="90000"/>
          </a:bodyPr>
          <a:lstStyle/>
          <a:p>
            <a:r>
              <a:rPr lang="en-GB" b="1" dirty="0"/>
              <a:t>Sally Clapp</a:t>
            </a:r>
            <a:br>
              <a:rPr lang="en-GB" b="1" dirty="0"/>
            </a:br>
            <a:r>
              <a:rPr lang="en-GB" b="1" dirty="0"/>
              <a:t>Recovery Coordinator IDVA  </a:t>
            </a:r>
            <a:br>
              <a:rPr lang="en-GB" dirty="0"/>
            </a:br>
            <a:r>
              <a:rPr lang="en-GB" b="1" dirty="0"/>
              <a:t>Elizabeth Souster </a:t>
            </a:r>
            <a:br>
              <a:rPr lang="en-GB" b="1" dirty="0"/>
            </a:br>
            <a:r>
              <a:rPr lang="en-GB" b="1" dirty="0"/>
              <a:t>Volunteer for TRI</a:t>
            </a:r>
            <a:endParaRPr lang="en-GB" dirty="0"/>
          </a:p>
        </p:txBody>
      </p:sp>
      <p:sp>
        <p:nvSpPr>
          <p:cNvPr id="3" name="Subtitle 2">
            <a:extLst>
              <a:ext uri="{FF2B5EF4-FFF2-40B4-BE49-F238E27FC236}">
                <a16:creationId xmlns:a16="http://schemas.microsoft.com/office/drawing/2014/main" id="{27B8C363-E84A-9292-C3FF-0BC2E125F465}"/>
              </a:ext>
            </a:extLst>
          </p:cNvPr>
          <p:cNvSpPr>
            <a:spLocks noGrp="1"/>
          </p:cNvSpPr>
          <p:nvPr>
            <p:ph type="subTitle" idx="1"/>
          </p:nvPr>
        </p:nvSpPr>
        <p:spPr>
          <a:xfrm>
            <a:off x="1507067" y="4050833"/>
            <a:ext cx="8005061" cy="2392299"/>
          </a:xfrm>
        </p:spPr>
        <p:txBody>
          <a:bodyPr>
            <a:normAutofit fontScale="92500" lnSpcReduction="10000"/>
          </a:bodyPr>
          <a:lstStyle/>
          <a:p>
            <a:r>
              <a:rPr lang="en-GB" sz="4000" dirty="0"/>
              <a:t>Torbay Recovery Initiatives (TRI) </a:t>
            </a:r>
            <a:br>
              <a:rPr lang="en-GB" sz="4000" dirty="0"/>
            </a:br>
            <a:r>
              <a:rPr lang="en-GB" sz="4000" dirty="0"/>
              <a:t>Torbay Drug and Alcohol Services</a:t>
            </a:r>
          </a:p>
          <a:p>
            <a:r>
              <a:rPr lang="en-GB" sz="4000" dirty="0">
                <a:solidFill>
                  <a:srgbClr val="0070C0"/>
                </a:solidFill>
              </a:rPr>
              <a:t>Torbay and South Devon NHS Foundation Trust</a:t>
            </a:r>
            <a:r>
              <a:rPr lang="en-GB" sz="4000" dirty="0"/>
              <a:t> </a:t>
            </a:r>
          </a:p>
          <a:p>
            <a:endParaRPr lang="en-GB" sz="4000" dirty="0"/>
          </a:p>
        </p:txBody>
      </p:sp>
    </p:spTree>
    <p:extLst>
      <p:ext uri="{BB962C8B-B14F-4D97-AF65-F5344CB8AC3E}">
        <p14:creationId xmlns:p14="http://schemas.microsoft.com/office/powerpoint/2010/main" val="219748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2CCFB-753D-F9C9-0EB5-A403A452924E}"/>
              </a:ext>
            </a:extLst>
          </p:cNvPr>
          <p:cNvSpPr>
            <a:spLocks noGrp="1"/>
          </p:cNvSpPr>
          <p:nvPr>
            <p:ph type="title"/>
          </p:nvPr>
        </p:nvSpPr>
        <p:spPr>
          <a:xfrm>
            <a:off x="677334" y="609600"/>
            <a:ext cx="8596668" cy="568827"/>
          </a:xfrm>
        </p:spPr>
        <p:txBody>
          <a:bodyPr>
            <a:normAutofit fontScale="90000"/>
          </a:bodyPr>
          <a:lstStyle/>
          <a:p>
            <a:r>
              <a:rPr lang="en-US" dirty="0"/>
              <a:t>Why are we here? </a:t>
            </a:r>
            <a:br>
              <a:rPr lang="en-US" dirty="0">
                <a:solidFill>
                  <a:srgbClr val="90C226"/>
                </a:solidFill>
              </a:rPr>
            </a:br>
            <a:r>
              <a:rPr lang="en-US" sz="2000" b="1" dirty="0">
                <a:solidFill>
                  <a:srgbClr val="404040"/>
                </a:solidFill>
              </a:rPr>
              <a:t>Report of the Safeguarding Children Practice Review regarding C92 &amp; C93 (2022).</a:t>
            </a:r>
            <a:endParaRPr lang="en-US" sz="2000" b="1"/>
          </a:p>
        </p:txBody>
      </p:sp>
      <p:sp>
        <p:nvSpPr>
          <p:cNvPr id="3" name="Content Placeholder 2">
            <a:extLst>
              <a:ext uri="{FF2B5EF4-FFF2-40B4-BE49-F238E27FC236}">
                <a16:creationId xmlns:a16="http://schemas.microsoft.com/office/drawing/2014/main" id="{A56C3BC3-0631-288C-1428-32B5FAC2C271}"/>
              </a:ext>
            </a:extLst>
          </p:cNvPr>
          <p:cNvSpPr>
            <a:spLocks noGrp="1"/>
          </p:cNvSpPr>
          <p:nvPr>
            <p:ph idx="1"/>
          </p:nvPr>
        </p:nvSpPr>
        <p:spPr>
          <a:xfrm>
            <a:off x="677334" y="1909932"/>
            <a:ext cx="8596668" cy="4933535"/>
          </a:xfrm>
        </p:spPr>
        <p:txBody>
          <a:bodyPr vert="horz" lIns="91440" tIns="45720" rIns="91440" bIns="45720" rtlCol="0" anchor="t">
            <a:normAutofit/>
          </a:bodyPr>
          <a:lstStyle/>
          <a:p>
            <a:r>
              <a:rPr lang="en-US" sz="1400" dirty="0"/>
              <a:t>Report of the Safeguarding Children Practice Review regarding C92 &amp; C93 2022.</a:t>
            </a:r>
          </a:p>
          <a:p>
            <a:r>
              <a:rPr lang="en-US" sz="1400" dirty="0"/>
              <a:t>Missed opportunities in respect of the Mum's alcohol use and the impact of that on her capacity to parent. </a:t>
            </a:r>
          </a:p>
          <a:p>
            <a:r>
              <a:rPr lang="en-US" sz="1400" dirty="0"/>
              <a:t>Mum presenting as unpredictable, seeing her intoxicated and out of control.</a:t>
            </a:r>
          </a:p>
          <a:p>
            <a:r>
              <a:rPr lang="en-US" sz="1400" dirty="0"/>
              <a:t>Level of parenting care, at times did not meet basic care needs for the children.</a:t>
            </a:r>
          </a:p>
          <a:p>
            <a:r>
              <a:rPr lang="en-US" sz="1400" dirty="0">
                <a:ea typeface="+mn-lt"/>
                <a:cs typeface="+mn-lt"/>
              </a:rPr>
              <a:t>Research shows that parental alcohol misuse can lead to parents having “chaotic, unpredictable lifestyles” and that they may “struggle to </a:t>
            </a:r>
            <a:r>
              <a:rPr lang="en-US" sz="1400" dirty="0" err="1">
                <a:ea typeface="+mn-lt"/>
                <a:cs typeface="+mn-lt"/>
              </a:rPr>
              <a:t>recognise</a:t>
            </a:r>
            <a:r>
              <a:rPr lang="en-US" sz="1400" dirty="0">
                <a:ea typeface="+mn-lt"/>
                <a:cs typeface="+mn-lt"/>
              </a:rPr>
              <a:t> and meet their children’s needs. This echoes the experiences of the boys. </a:t>
            </a:r>
          </a:p>
          <a:p>
            <a:r>
              <a:rPr lang="en-US" sz="1400" dirty="0"/>
              <a:t>Lack of disclosure from children regarding Mum's drinking.</a:t>
            </a:r>
          </a:p>
          <a:p>
            <a:r>
              <a:rPr lang="en-US" sz="1400" dirty="0"/>
              <a:t>Children's feelings and emotions towards Mum's drinking.</a:t>
            </a:r>
          </a:p>
          <a:p>
            <a:r>
              <a:rPr lang="en-US" sz="1400" dirty="0"/>
              <a:t>Under reporting of alcohol use by Mum, increased tolerance levels and functioning. Self-reporting 20 units a week.</a:t>
            </a:r>
            <a:endParaRPr lang="en-US" sz="1400" dirty="0">
              <a:solidFill>
                <a:srgbClr val="000000"/>
              </a:solidFill>
            </a:endParaRPr>
          </a:p>
          <a:p>
            <a:r>
              <a:rPr lang="en-US" sz="1400" dirty="0"/>
              <a:t>Increased day drinking by Mum, reported drinking 7 bottles in 3 days, totaling 23 units per day. </a:t>
            </a:r>
            <a:endParaRPr lang="en-US" sz="1400" dirty="0">
              <a:solidFill>
                <a:srgbClr val="000000"/>
              </a:solidFill>
            </a:endParaRPr>
          </a:p>
          <a:p>
            <a:r>
              <a:rPr lang="en-US" sz="1400" dirty="0">
                <a:solidFill>
                  <a:srgbClr val="000000"/>
                </a:solidFill>
              </a:rPr>
              <a:t>Driving whilst under the influence.</a:t>
            </a:r>
            <a:endParaRPr lang="en-US" sz="1400" dirty="0"/>
          </a:p>
          <a:p>
            <a:r>
              <a:rPr lang="en-US" sz="1400" dirty="0">
                <a:solidFill>
                  <a:srgbClr val="000000"/>
                </a:solidFill>
              </a:rPr>
              <a:t>"Self-confessed alcoholic"</a:t>
            </a:r>
          </a:p>
          <a:p>
            <a:r>
              <a:rPr lang="en-US" sz="1400" dirty="0">
                <a:solidFill>
                  <a:srgbClr val="000000"/>
                </a:solidFill>
              </a:rPr>
              <a:t>Opportunities to identify and intervene in 2012, 2013, 2016, 2017, 2018 and 2021.</a:t>
            </a:r>
          </a:p>
          <a:p>
            <a:endParaRPr lang="en-US" sz="1400" dirty="0"/>
          </a:p>
          <a:p>
            <a:endParaRPr lang="en-US" dirty="0"/>
          </a:p>
          <a:p>
            <a:endParaRPr lang="en-US" dirty="0"/>
          </a:p>
        </p:txBody>
      </p:sp>
    </p:spTree>
    <p:extLst>
      <p:ext uri="{BB962C8B-B14F-4D97-AF65-F5344CB8AC3E}">
        <p14:creationId xmlns:p14="http://schemas.microsoft.com/office/powerpoint/2010/main" val="1396876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F49FC-4D17-2743-5CB3-ADB46C653B6F}"/>
              </a:ext>
            </a:extLst>
          </p:cNvPr>
          <p:cNvSpPr>
            <a:spLocks noGrp="1"/>
          </p:cNvSpPr>
          <p:nvPr>
            <p:ph type="title"/>
          </p:nvPr>
        </p:nvSpPr>
        <p:spPr>
          <a:xfrm>
            <a:off x="6090445" y="609600"/>
            <a:ext cx="3183556" cy="1320800"/>
          </a:xfrm>
        </p:spPr>
        <p:txBody>
          <a:bodyPr anchor="ctr">
            <a:normAutofit/>
          </a:bodyPr>
          <a:lstStyle/>
          <a:p>
            <a:r>
              <a:rPr lang="en-US"/>
              <a:t>Why do people drink? </a:t>
            </a:r>
          </a:p>
        </p:txBody>
      </p:sp>
      <p:sp>
        <p:nvSpPr>
          <p:cNvPr id="3" name="Content Placeholder 2">
            <a:extLst>
              <a:ext uri="{FF2B5EF4-FFF2-40B4-BE49-F238E27FC236}">
                <a16:creationId xmlns:a16="http://schemas.microsoft.com/office/drawing/2014/main" id="{A93DB111-3C3A-79F1-11A0-1A72DA61A680}"/>
              </a:ext>
            </a:extLst>
          </p:cNvPr>
          <p:cNvSpPr>
            <a:spLocks noGrp="1"/>
          </p:cNvSpPr>
          <p:nvPr>
            <p:ph idx="1"/>
          </p:nvPr>
        </p:nvSpPr>
        <p:spPr>
          <a:xfrm>
            <a:off x="6094410" y="2160589"/>
            <a:ext cx="3176589" cy="3880773"/>
          </a:xfrm>
        </p:spPr>
        <p:txBody>
          <a:bodyPr vert="horz" lIns="91440" tIns="45720" rIns="91440" bIns="45720" rtlCol="0">
            <a:normAutofit/>
          </a:bodyPr>
          <a:lstStyle/>
          <a:p>
            <a:r>
              <a:rPr lang="en-US">
                <a:ea typeface="+mn-lt"/>
                <a:cs typeface="+mn-lt"/>
                <a:hlinkClick r:id="rId2"/>
              </a:rPr>
              <a:t>Tess Presentation – </a:t>
            </a:r>
            <a:r>
              <a:rPr lang="en-US" err="1">
                <a:ea typeface="+mn-lt"/>
                <a:cs typeface="+mn-lt"/>
                <a:hlinkClick r:id="rId2"/>
              </a:rPr>
              <a:t>Mentimeter</a:t>
            </a:r>
            <a:endParaRPr lang="en-US">
              <a:ea typeface="+mn-lt"/>
              <a:cs typeface="+mn-lt"/>
              <a:hlinkClick r:id="rId2"/>
            </a:endParaRPr>
          </a:p>
          <a:p>
            <a:endParaRPr lang="en-US">
              <a:ea typeface="+mn-lt"/>
              <a:cs typeface="+mn-lt"/>
              <a:hlinkClick r:id="rId2"/>
            </a:endParaRPr>
          </a:p>
          <a:p>
            <a:endParaRPr lang="en-US">
              <a:ea typeface="+mn-lt"/>
              <a:cs typeface="+mn-lt"/>
              <a:hlinkClick r:id="rId2"/>
            </a:endParaRPr>
          </a:p>
          <a:p>
            <a:endParaRPr lang="en-US"/>
          </a:p>
          <a:p>
            <a:r>
              <a:rPr lang="en-US"/>
              <a:t>Please complete your Audit questionnaires, before starting the </a:t>
            </a:r>
            <a:r>
              <a:rPr lang="en-US" err="1"/>
              <a:t>Mentimeter</a:t>
            </a:r>
            <a:r>
              <a:rPr lang="en-US"/>
              <a:t>. </a:t>
            </a:r>
          </a:p>
        </p:txBody>
      </p:sp>
      <p:pic>
        <p:nvPicPr>
          <p:cNvPr id="1026" name="Picture 2">
            <a:extLst>
              <a:ext uri="{FF2B5EF4-FFF2-40B4-BE49-F238E27FC236}">
                <a16:creationId xmlns:a16="http://schemas.microsoft.com/office/drawing/2014/main" id="{53085320-4647-D67A-3AAC-7264B27AE8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782" y="1047750"/>
            <a:ext cx="4835236"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998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B9B21-FB48-BF5A-726E-CBBFC48A4885}"/>
              </a:ext>
            </a:extLst>
          </p:cNvPr>
          <p:cNvSpPr>
            <a:spLocks noGrp="1"/>
          </p:cNvSpPr>
          <p:nvPr>
            <p:ph type="title"/>
          </p:nvPr>
        </p:nvSpPr>
        <p:spPr/>
        <p:txBody>
          <a:bodyPr/>
          <a:lstStyle/>
          <a:p>
            <a:r>
              <a:rPr lang="en-US"/>
              <a:t>Low, Medium, or High Risk</a:t>
            </a:r>
          </a:p>
        </p:txBody>
      </p:sp>
      <p:sp>
        <p:nvSpPr>
          <p:cNvPr id="3" name="Content Placeholder 2">
            <a:extLst>
              <a:ext uri="{FF2B5EF4-FFF2-40B4-BE49-F238E27FC236}">
                <a16:creationId xmlns:a16="http://schemas.microsoft.com/office/drawing/2014/main" id="{978269C2-82E3-67E9-59F1-E7C93F3F4396}"/>
              </a:ext>
            </a:extLst>
          </p:cNvPr>
          <p:cNvSpPr>
            <a:spLocks noGrp="1"/>
          </p:cNvSpPr>
          <p:nvPr>
            <p:ph idx="1"/>
          </p:nvPr>
        </p:nvSpPr>
        <p:spPr/>
        <p:txBody>
          <a:bodyPr vert="horz" lIns="91440" tIns="45720" rIns="91440" bIns="45720" rtlCol="0" anchor="t">
            <a:normAutofit lnSpcReduction="10000"/>
          </a:bodyPr>
          <a:lstStyle/>
          <a:p>
            <a:r>
              <a:rPr lang="en-GB">
                <a:ea typeface="+mn-lt"/>
                <a:cs typeface="+mn-lt"/>
              </a:rPr>
              <a:t>Alcohol use disorders identification test (AUDIT) AUDIT is a comprehensive 10 question regarding alcohol harm screening tool. It was developed by the World Health Organisation (WHO) and modified for use in the UK and has been used in a variety of health and social care settings</a:t>
            </a:r>
            <a:endParaRPr lang="en-GB" dirty="0">
              <a:ea typeface="+mn-lt"/>
              <a:cs typeface="+mn-lt"/>
            </a:endParaRPr>
          </a:p>
          <a:p>
            <a:r>
              <a:rPr lang="en-GB">
                <a:ea typeface="+mn-lt"/>
                <a:cs typeface="+mn-lt"/>
              </a:rPr>
              <a:t>Scoring: </a:t>
            </a:r>
            <a:endParaRPr lang="en-GB" dirty="0">
              <a:ea typeface="+mn-lt"/>
              <a:cs typeface="+mn-lt"/>
            </a:endParaRPr>
          </a:p>
          <a:p>
            <a:r>
              <a:rPr lang="en-GB">
                <a:ea typeface="+mn-lt"/>
                <a:cs typeface="+mn-lt"/>
              </a:rPr>
              <a:t>● 0 to 7 indicates low risk </a:t>
            </a:r>
          </a:p>
          <a:p>
            <a:r>
              <a:rPr lang="en-GB">
                <a:ea typeface="+mn-lt"/>
                <a:cs typeface="+mn-lt"/>
              </a:rPr>
              <a:t>● 8 to 15 indicates increasing risk </a:t>
            </a:r>
          </a:p>
          <a:p>
            <a:r>
              <a:rPr lang="en-GB">
                <a:ea typeface="+mn-lt"/>
                <a:cs typeface="+mn-lt"/>
              </a:rPr>
              <a:t>● 16 to 19 indicates higher risk, </a:t>
            </a:r>
          </a:p>
          <a:p>
            <a:r>
              <a:rPr lang="en-GB">
                <a:ea typeface="+mn-lt"/>
                <a:cs typeface="+mn-lt"/>
              </a:rPr>
              <a:t>● 20 or more indicates possible dependence</a:t>
            </a:r>
          </a:p>
          <a:p>
            <a:r>
              <a:rPr lang="en-GB">
                <a:ea typeface="+mn-lt"/>
                <a:cs typeface="+mn-lt"/>
              </a:rPr>
              <a:t>Giving feedback and advice If the score is lower If the score is 8 or above, give brief advice to reduce risk for alcohol harm. If the score is 20 or above, consider referral to specialist alcohol harm assessment. </a:t>
            </a:r>
            <a:endParaRPr lang="en-GB"/>
          </a:p>
        </p:txBody>
      </p:sp>
    </p:spTree>
    <p:extLst>
      <p:ext uri="{BB962C8B-B14F-4D97-AF65-F5344CB8AC3E}">
        <p14:creationId xmlns:p14="http://schemas.microsoft.com/office/powerpoint/2010/main" val="3752796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comparison of children&amp;#39;s health&#10;&#10;Description automatically generated">
            <a:extLst>
              <a:ext uri="{FF2B5EF4-FFF2-40B4-BE49-F238E27FC236}">
                <a16:creationId xmlns:a16="http://schemas.microsoft.com/office/drawing/2014/main" id="{A76FF67C-BB22-B09C-5F1A-9624BC01256F}"/>
              </a:ext>
            </a:extLst>
          </p:cNvPr>
          <p:cNvPicPr>
            <a:picLocks noChangeAspect="1"/>
          </p:cNvPicPr>
          <p:nvPr/>
        </p:nvPicPr>
        <p:blipFill>
          <a:blip r:embed="rId2"/>
          <a:stretch>
            <a:fillRect/>
          </a:stretch>
        </p:blipFill>
        <p:spPr>
          <a:xfrm>
            <a:off x="932285" y="966703"/>
            <a:ext cx="8948056" cy="4933042"/>
          </a:xfrm>
          <a:prstGeom prst="rect">
            <a:avLst/>
          </a:prstGeom>
        </p:spPr>
      </p:pic>
    </p:spTree>
    <p:extLst>
      <p:ext uri="{BB962C8B-B14F-4D97-AF65-F5344CB8AC3E}">
        <p14:creationId xmlns:p14="http://schemas.microsoft.com/office/powerpoint/2010/main" val="773461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0117-E0DA-9186-43DE-B20499D000F9}"/>
              </a:ext>
            </a:extLst>
          </p:cNvPr>
          <p:cNvSpPr>
            <a:spLocks noGrp="1"/>
          </p:cNvSpPr>
          <p:nvPr>
            <p:ph type="title"/>
          </p:nvPr>
        </p:nvSpPr>
        <p:spPr/>
        <p:txBody>
          <a:bodyPr/>
          <a:lstStyle/>
          <a:p>
            <a:r>
              <a:rPr lang="en-GB" dirty="0"/>
              <a:t>Trauma and Adverse Childhood Experiences - from children to adults </a:t>
            </a:r>
          </a:p>
        </p:txBody>
      </p:sp>
      <p:sp>
        <p:nvSpPr>
          <p:cNvPr id="3" name="Content Placeholder 2">
            <a:extLst>
              <a:ext uri="{FF2B5EF4-FFF2-40B4-BE49-F238E27FC236}">
                <a16:creationId xmlns:a16="http://schemas.microsoft.com/office/drawing/2014/main" id="{8F4E24A8-8763-F5FE-F931-2079605D56D9}"/>
              </a:ext>
            </a:extLst>
          </p:cNvPr>
          <p:cNvSpPr>
            <a:spLocks noGrp="1"/>
          </p:cNvSpPr>
          <p:nvPr>
            <p:ph idx="1"/>
          </p:nvPr>
        </p:nvSpPr>
        <p:spPr>
          <a:xfrm>
            <a:off x="677334" y="2160589"/>
            <a:ext cx="8596668" cy="4492871"/>
          </a:xfrm>
        </p:spPr>
        <p:txBody>
          <a:bodyPr vert="horz" lIns="91440" tIns="45720" rIns="91440" bIns="45720" rtlCol="0" anchor="t">
            <a:noAutofit/>
          </a:bodyPr>
          <a:lstStyle/>
          <a:p>
            <a:r>
              <a:rPr lang="en-GB" dirty="0">
                <a:solidFill>
                  <a:srgbClr val="222222"/>
                </a:solidFill>
                <a:ea typeface="+mn-lt"/>
                <a:cs typeface="+mn-lt"/>
              </a:rPr>
              <a:t>Repeated activation of the body’s stress-response systems (toxic stress) can cause hormonal imbalances, impair cognitive ability, and even change the way DNA is transcribed, causing ACEs to be passed down from one generation to the next. The length and frequency of exposure to toxic stress during childhood can in turn lead to health problems such as asthma, poor growth, frequent infections, learning difficulties and behavioural issues. Experiencing 4 or more ACEs is associated with significantly increased risk for 70% of the leading causes of death in adults including heart disease, stroke, cancer, respiratory disorder, Type 2 diabetes, Alzheimer’s, and suicide.</a:t>
            </a:r>
            <a:endParaRPr lang="en-GB" dirty="0"/>
          </a:p>
          <a:p>
            <a:r>
              <a:rPr lang="en-GB" dirty="0">
                <a:solidFill>
                  <a:srgbClr val="222222"/>
                </a:solidFill>
                <a:ea typeface="+mn-lt"/>
                <a:cs typeface="+mn-lt"/>
              </a:rPr>
              <a:t>ACEs are not only associated with poorer health outcomes but a range of social and economic ones too. People with ACEs are more likely to under-perform in school, develop high-risk behaviours, and be on lower incomes. Deprivation, health, and social factors are closely related and perpetuate an inter-generational cycle of adversity.</a:t>
            </a:r>
            <a:endParaRPr lang="en-GB" dirty="0"/>
          </a:p>
          <a:p>
            <a:r>
              <a:rPr lang="en-GB" dirty="0"/>
              <a:t>Gloucestershire's health and Wellbeing Board - </a:t>
            </a:r>
            <a:r>
              <a:rPr lang="en-GB" sz="1200" dirty="0">
                <a:ea typeface="+mn-lt"/>
                <a:cs typeface="+mn-lt"/>
                <a:hlinkClick r:id="rId2"/>
              </a:rPr>
              <a:t>ACEs - Adverse Childhood Experiences : Gloucestershire Healthy Living and Learning (ghll.org.uk)</a:t>
            </a:r>
            <a:endParaRPr lang="en-GB" sz="1200" dirty="0">
              <a:ea typeface="+mn-lt"/>
              <a:cs typeface="+mn-lt"/>
            </a:endParaRPr>
          </a:p>
          <a:p>
            <a:endParaRPr lang="en-GB" dirty="0"/>
          </a:p>
          <a:p>
            <a:pPr marL="0" indent="0">
              <a:buNone/>
            </a:pPr>
            <a:endParaRPr lang="en-GB" dirty="0"/>
          </a:p>
        </p:txBody>
      </p:sp>
    </p:spTree>
    <p:extLst>
      <p:ext uri="{BB962C8B-B14F-4D97-AF65-F5344CB8AC3E}">
        <p14:creationId xmlns:p14="http://schemas.microsoft.com/office/powerpoint/2010/main" val="496979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8DA0-5A53-ACD4-CE6A-6979CE786E3E}"/>
              </a:ext>
            </a:extLst>
          </p:cNvPr>
          <p:cNvSpPr>
            <a:spLocks noGrp="1"/>
          </p:cNvSpPr>
          <p:nvPr>
            <p:ph type="title"/>
          </p:nvPr>
        </p:nvSpPr>
        <p:spPr/>
        <p:txBody>
          <a:bodyPr>
            <a:normAutofit fontScale="90000"/>
          </a:bodyPr>
          <a:lstStyle/>
          <a:p>
            <a:r>
              <a:rPr lang="en-GB" dirty="0"/>
              <a:t>Trauma and Adverse Childhood Experiences - from children to adults </a:t>
            </a:r>
            <a:r>
              <a:rPr lang="en-GB" sz="1800" dirty="0"/>
              <a:t>cont...</a:t>
            </a:r>
            <a:endParaRPr lang="en-US" sz="1800" dirty="0"/>
          </a:p>
        </p:txBody>
      </p:sp>
      <p:sp>
        <p:nvSpPr>
          <p:cNvPr id="3" name="Content Placeholder 2">
            <a:extLst>
              <a:ext uri="{FF2B5EF4-FFF2-40B4-BE49-F238E27FC236}">
                <a16:creationId xmlns:a16="http://schemas.microsoft.com/office/drawing/2014/main" id="{8DFEB1A7-43C9-25A2-2BDF-007330F4D32C}"/>
              </a:ext>
            </a:extLst>
          </p:cNvPr>
          <p:cNvSpPr>
            <a:spLocks noGrp="1"/>
          </p:cNvSpPr>
          <p:nvPr>
            <p:ph idx="1"/>
          </p:nvPr>
        </p:nvSpPr>
        <p:spPr>
          <a:xfrm>
            <a:off x="677334" y="1834776"/>
            <a:ext cx="8596668" cy="4273177"/>
          </a:xfrm>
        </p:spPr>
        <p:txBody>
          <a:bodyPr vert="horz" lIns="91440" tIns="45720" rIns="91440" bIns="45720" rtlCol="0" anchor="t">
            <a:normAutofit/>
          </a:bodyPr>
          <a:lstStyle/>
          <a:p>
            <a:r>
              <a:rPr lang="en-US" dirty="0"/>
              <a:t>4 times likely to be a high-drinker</a:t>
            </a:r>
          </a:p>
          <a:p>
            <a:r>
              <a:rPr lang="en-US" dirty="0"/>
              <a:t>6 times likely to have had or caused unintended teenage pregnancy</a:t>
            </a:r>
          </a:p>
          <a:p>
            <a:r>
              <a:rPr lang="en-US" dirty="0"/>
              <a:t>6 times more likely to smoke and e-cigarettes or tobacco</a:t>
            </a:r>
          </a:p>
          <a:p>
            <a:r>
              <a:rPr lang="en-US" dirty="0"/>
              <a:t>6 times more likely to have had sex under the age of 16</a:t>
            </a:r>
          </a:p>
          <a:p>
            <a:r>
              <a:rPr lang="en-US" dirty="0"/>
              <a:t>11 times more likely to have smoke cannabis </a:t>
            </a:r>
          </a:p>
          <a:p>
            <a:r>
              <a:rPr lang="en-US" dirty="0"/>
              <a:t>14 times more likely to have been a victim of violence over the last 12 months</a:t>
            </a:r>
          </a:p>
          <a:p>
            <a:r>
              <a:rPr lang="en-US" dirty="0"/>
              <a:t>15 times more likely to have committed violence against another person in the last 12 months.</a:t>
            </a:r>
          </a:p>
          <a:p>
            <a:r>
              <a:rPr lang="en-US" dirty="0"/>
              <a:t>16 times more likely to have used crack cocaine or heroin</a:t>
            </a:r>
          </a:p>
          <a:p>
            <a:r>
              <a:rPr lang="en-US" dirty="0"/>
              <a:t>20 times more likely to have been incarcerated at any point in their lifetime. </a:t>
            </a:r>
          </a:p>
        </p:txBody>
      </p:sp>
    </p:spTree>
    <p:extLst>
      <p:ext uri="{BB962C8B-B14F-4D97-AF65-F5344CB8AC3E}">
        <p14:creationId xmlns:p14="http://schemas.microsoft.com/office/powerpoint/2010/main" val="1916904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3B6E-8B33-6D35-1023-972F2F392D0A}"/>
              </a:ext>
            </a:extLst>
          </p:cNvPr>
          <p:cNvSpPr>
            <a:spLocks noGrp="1"/>
          </p:cNvSpPr>
          <p:nvPr>
            <p:ph type="title"/>
          </p:nvPr>
        </p:nvSpPr>
        <p:spPr/>
        <p:txBody>
          <a:bodyPr/>
          <a:lstStyle/>
          <a:p>
            <a:r>
              <a:rPr lang="en-GB" dirty="0"/>
              <a:t>Statistical data for Torbay</a:t>
            </a:r>
          </a:p>
        </p:txBody>
      </p:sp>
      <p:sp>
        <p:nvSpPr>
          <p:cNvPr id="3" name="Content Placeholder 2">
            <a:extLst>
              <a:ext uri="{FF2B5EF4-FFF2-40B4-BE49-F238E27FC236}">
                <a16:creationId xmlns:a16="http://schemas.microsoft.com/office/drawing/2014/main" id="{A2C9341B-CEDB-47CF-82ED-BC12ED16CAF5}"/>
              </a:ext>
            </a:extLst>
          </p:cNvPr>
          <p:cNvSpPr>
            <a:spLocks noGrp="1"/>
          </p:cNvSpPr>
          <p:nvPr>
            <p:ph idx="1"/>
          </p:nvPr>
        </p:nvSpPr>
        <p:spPr>
          <a:xfrm>
            <a:off x="677334" y="2160589"/>
            <a:ext cx="8596668" cy="4455395"/>
          </a:xfrm>
        </p:spPr>
        <p:txBody>
          <a:bodyPr vert="horz" lIns="91440" tIns="45720" rIns="91440" bIns="45720" rtlCol="0" anchor="t">
            <a:normAutofit/>
          </a:bodyPr>
          <a:lstStyle/>
          <a:p>
            <a:r>
              <a:rPr lang="en-GB" dirty="0"/>
              <a:t>Torbay has a population of 139.322 and approx. 22,748 are children. </a:t>
            </a:r>
            <a:endParaRPr lang="en-US" dirty="0"/>
          </a:p>
          <a:p>
            <a:r>
              <a:rPr lang="en-GB" dirty="0"/>
              <a:t>With deprivation in areas like income, employment, education, skills and training, health and disability, crime, housing and living environment. </a:t>
            </a:r>
          </a:p>
          <a:p>
            <a:r>
              <a:rPr lang="en-GB" dirty="0"/>
              <a:t>Education - increase in school children with EHCP's, this also being higher in England </a:t>
            </a:r>
          </a:p>
          <a:p>
            <a:r>
              <a:rPr lang="en-GB" dirty="0"/>
              <a:t>Children's social care is almost as twice as high as England, in Torbay. </a:t>
            </a:r>
          </a:p>
          <a:p>
            <a:pPr marL="0" indent="0">
              <a:buNone/>
            </a:pPr>
            <a:r>
              <a:rPr lang="en-GB" dirty="0"/>
              <a:t>	Although rates of children on CP have dropped but CIN remain significantly 	higher than England. </a:t>
            </a:r>
          </a:p>
          <a:p>
            <a:r>
              <a:rPr lang="en-GB" dirty="0"/>
              <a:t>Increased Domestic Abuse, where 29.3% of women and 14.1% of men have experienced domestic abuse at some time since the age of 16. (National Crime Survey Data).</a:t>
            </a:r>
          </a:p>
          <a:p>
            <a:r>
              <a:rPr lang="en-GB" dirty="0"/>
              <a:t>Statistics gathered from Torbay Joint Strategic Needs Assessment 2023/24.</a:t>
            </a:r>
          </a:p>
          <a:p>
            <a:endParaRPr lang="en-GB" dirty="0"/>
          </a:p>
        </p:txBody>
      </p:sp>
    </p:spTree>
    <p:extLst>
      <p:ext uri="{BB962C8B-B14F-4D97-AF65-F5344CB8AC3E}">
        <p14:creationId xmlns:p14="http://schemas.microsoft.com/office/powerpoint/2010/main" val="24987806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383</TotalTime>
  <Words>1375</Words>
  <Application>Microsoft Office PowerPoint</Application>
  <PresentationFormat>Widescreen</PresentationFormat>
  <Paragraphs>146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TSCP Business Group Wider Partnership Forum</vt:lpstr>
      <vt:lpstr>Sally Clapp Recovery Coordinator IDVA   Elizabeth Souster  Volunteer for TRI</vt:lpstr>
      <vt:lpstr>Why are we here?  Report of the Safeguarding Children Practice Review regarding C92 &amp; C93 (2022).</vt:lpstr>
      <vt:lpstr>Why do people drink? </vt:lpstr>
      <vt:lpstr>Low, Medium, or High Risk</vt:lpstr>
      <vt:lpstr>PowerPoint Presentation</vt:lpstr>
      <vt:lpstr>Trauma and Adverse Childhood Experiences - from children to adults </vt:lpstr>
      <vt:lpstr>Trauma and Adverse Childhood Experiences - from children to adults cont...</vt:lpstr>
      <vt:lpstr>Statistical data for Torbay</vt:lpstr>
      <vt:lpstr>Alcohol and Drug Statistics </vt:lpstr>
      <vt:lpstr>Data taken at Triage (1st Assessment)</vt:lpstr>
      <vt:lpstr>What can you do? </vt:lpstr>
      <vt:lpstr>Support for children </vt:lpstr>
      <vt:lpstr>Torbay Recovery Initiatives (TRI) </vt:lpstr>
      <vt:lpstr>Contact Details</vt:lpstr>
      <vt:lpstr>Elizabeth Souster  Road to Recovery </vt:lpstr>
      <vt:lpstr>Questions?</vt:lpstr>
      <vt:lpstr>Evaluation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Sally Clapp Recovery Coordinator</dc:title>
  <dc:creator>Clapp, Sally (TORBAY AND SOUTH DEVON NHS FOUNDATION TRUST)</dc:creator>
  <cp:lastModifiedBy>Helen Hallam</cp:lastModifiedBy>
  <cp:revision>683</cp:revision>
  <dcterms:created xsi:type="dcterms:W3CDTF">2024-04-10T14:25:02Z</dcterms:created>
  <dcterms:modified xsi:type="dcterms:W3CDTF">2025-01-29T08:46:43Z</dcterms:modified>
</cp:coreProperties>
</file>