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5" r:id="rId2"/>
    <p:sldId id="276" r:id="rId3"/>
    <p:sldId id="278" r:id="rId4"/>
    <p:sldId id="279" r:id="rId5"/>
    <p:sldId id="280" r:id="rId6"/>
    <p:sldId id="296" r:id="rId7"/>
    <p:sldId id="295" r:id="rId8"/>
    <p:sldId id="294" r:id="rId9"/>
    <p:sldId id="281" r:id="rId10"/>
    <p:sldId id="290" r:id="rId11"/>
    <p:sldId id="299" r:id="rId12"/>
    <p:sldId id="286" r:id="rId13"/>
    <p:sldId id="283" r:id="rId14"/>
    <p:sldId id="282" r:id="rId15"/>
    <p:sldId id="291" r:id="rId16"/>
    <p:sldId id="298" r:id="rId17"/>
    <p:sldId id="285" r:id="rId18"/>
    <p:sldId id="292" r:id="rId19"/>
    <p:sldId id="297" r:id="rId20"/>
    <p:sldId id="287" r:id="rId21"/>
    <p:sldId id="288" r:id="rId22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Foco Black italic" panose="020B0A04050202090203" pitchFamily="34" charset="0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6E85"/>
    <a:srgbClr val="41B6E6"/>
    <a:srgbClr val="0D60B7"/>
    <a:srgbClr val="C8CFD3"/>
    <a:srgbClr val="FFB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7868-96E4-4C95-AF26-64ABE8573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9377A-5392-4643-9761-DAEB1C328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8FA56-AB88-4724-8850-2261CFEF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F9-2E8F-411B-BB1F-5FD23211860B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0A98B-6021-4231-A5D0-AAFAD14B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150C1-CDFA-4D6B-A5F4-926DEEB7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3D7-3985-4E6C-B259-93971C3E3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2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994E-B429-4EA7-90FD-6AAFA905F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C3A33-875D-4597-85B1-8B5380CBD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9084F-C49E-40E0-A3B6-D2F4A9FE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F9-2E8F-411B-BB1F-5FD23211860B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7110F-F917-4593-8077-17A64909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0DCE5-9CB4-4657-B5DA-BEB3655C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3D7-3985-4E6C-B259-93971C3E3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04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634352-16E9-4D40-BF61-A316FCDDB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CBC40-238A-418D-B0B4-4657F3515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449FF-811F-4801-A125-8B1D228D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F9-2E8F-411B-BB1F-5FD23211860B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1B3E7-50E1-4455-9E0D-02D0FC88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A5C63-B3EA-4AC5-AD86-B051A22E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3D7-3985-4E6C-B259-93971C3E3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9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417F-F3FE-4877-A0FB-6A7F8562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A8240-5FFF-45D2-8DC2-D962278F3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98F4C-2C79-4D38-AD9C-3D0F84BE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F9-2E8F-411B-BB1F-5FD23211860B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B290F-4AA5-4626-8FEC-AA8A2D5D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E60A6-9589-4B64-B9E2-0CCA90D5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3D7-3985-4E6C-B259-93971C3E3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3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7F14-325C-455F-9D4C-C9E4E06F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FE233-9563-43E4-B8E6-3D1F4A815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9F514-3212-46A9-9938-9D6CE130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F9-2E8F-411B-BB1F-5FD23211860B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2C222-6854-4934-964A-8EEB0D2F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4F0E2-6A1C-48A1-A455-E511719E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3D7-3985-4E6C-B259-93971C3E3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4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1E2D-4F3C-4BA2-BCA6-97268A5A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B4C5C-72B5-41B0-8446-66075310A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D30F4-7340-421F-B796-A35ED979C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321AC-3622-4EC6-A4CB-067BAFB8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F9-2E8F-411B-BB1F-5FD23211860B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3411A-E29B-49C0-8F54-4493D83B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13D55-953D-45ED-8776-10292361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3D7-3985-4E6C-B259-93971C3E3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00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BCBC-EECD-4916-843C-6DD0E0FE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0E169-8A66-4BF0-AA53-B8BD9AA45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0A0B6-284F-43AD-9808-897D337D9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BABCC-A8F6-4F4D-86F3-36B39F0D0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5A94B-BAC3-4BE9-A514-26BC7AA05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76B27-9186-4637-911A-29BB0A14C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F9-2E8F-411B-BB1F-5FD23211860B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10BF7F-1B00-4EE0-ACFB-A5711BA0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4E315-A147-4472-AC61-0A0CAD21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3D7-3985-4E6C-B259-93971C3E3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4BDC6-C85D-43F9-B266-9C84ADDC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DA0F6-18D2-4DBA-9223-48985E660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F9-2E8F-411B-BB1F-5FD23211860B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6AEC8-6A06-49D4-8D1D-0946BAAB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CDDE2-E26A-41F8-9CDD-C7B5FB33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3D7-3985-4E6C-B259-93971C3E3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46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9399D-92FF-4864-8490-1A159D7A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F9-2E8F-411B-BB1F-5FD23211860B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B999A-6BB7-4CA1-B8E2-9B0214E3C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F42FB-1B8F-4C5C-9F03-22D20D77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3D7-3985-4E6C-B259-93971C3E3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8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BADA-B969-40B4-B4CE-5F8DD28C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9D2E-9721-4A35-BA19-6F3B6FBD4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A9F1C-8683-4628-B202-E551165B4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06670-01A0-4B01-A7DC-37D6C49BA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F9-2E8F-411B-BB1F-5FD23211860B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9D08D-7DC1-406F-99D0-1A55CC9B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C6B57-B9B4-454A-BD8A-577E957D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3D7-3985-4E6C-B259-93971C3E3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74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2AF14-21CF-4E2F-B309-DF9EACDC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20DEB-4F86-483E-A157-FA126AE86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3C889-D210-4CFD-A88B-23806F276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20761-BA76-4978-A2FA-0D903A8A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87F9-2E8F-411B-BB1F-5FD23211860B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4CE14-8B84-4A67-83BE-17B2D4B8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D2F5D-3721-4E65-8142-2A28F9C7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3D7-3985-4E6C-B259-93971C3E3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9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ADE0FE-BFD3-46A3-8250-E7B4C9CD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EA40B-A60C-4C76-8D1B-1AB0D0BC8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594D7-7197-4BEB-BFD6-6E376A6F7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87F9-2E8F-411B-BB1F-5FD23211860B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C0BEB-6EF2-4F62-9EB9-03C348EEE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785DF-9358-4E31-925A-54DD986C7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C3D7-3985-4E6C-B259-93971C3E3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12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62781651" TargetMode="External"/><Relationship Id="rId2" Type="http://schemas.openxmlformats.org/officeDocument/2006/relationships/hyperlink" Target="https://vimeo.com/562783165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meo.com/56278026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ZwvrxVavnQ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test.me/" TargetMode="External"/><Relationship Id="rId2" Type="http://schemas.openxmlformats.org/officeDocument/2006/relationships/hyperlink" Target="http://www.devonsexualhealth.nhs.uk/find-a-service-near-m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0;p2">
            <a:extLst>
              <a:ext uri="{FF2B5EF4-FFF2-40B4-BE49-F238E27FC236}">
                <a16:creationId xmlns:a16="http://schemas.microsoft.com/office/drawing/2014/main" id="{3D0F32E5-4AA5-403A-AF79-6BBB0AE0F83F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0;p2">
            <a:extLst>
              <a:ext uri="{FF2B5EF4-FFF2-40B4-BE49-F238E27FC236}">
                <a16:creationId xmlns:a16="http://schemas.microsoft.com/office/drawing/2014/main" id="{42BB1E03-4739-40B9-9D8B-BA6A410EF4FA}"/>
              </a:ext>
            </a:extLst>
          </p:cNvPr>
          <p:cNvSpPr/>
          <p:nvPr/>
        </p:nvSpPr>
        <p:spPr>
          <a:xfrm rot="10800000" flipH="1">
            <a:off x="-1" y="0"/>
            <a:ext cx="12192000" cy="6886598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5655044-E618-4884-B9C6-C35E297DC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282" y="6100887"/>
            <a:ext cx="3005435" cy="577043"/>
          </a:xfrm>
          <a:prstGeom prst="rect">
            <a:avLst/>
          </a:prstGeom>
        </p:spPr>
      </p:pic>
      <p:sp>
        <p:nvSpPr>
          <p:cNvPr id="20" name="Google Shape;92;p1">
            <a:extLst>
              <a:ext uri="{FF2B5EF4-FFF2-40B4-BE49-F238E27FC236}">
                <a16:creationId xmlns:a16="http://schemas.microsoft.com/office/drawing/2014/main" id="{754EED9D-EA69-422B-99EF-EFE7DBC0C826}"/>
              </a:ext>
            </a:extLst>
          </p:cNvPr>
          <p:cNvSpPr txBox="1"/>
          <p:nvPr/>
        </p:nvSpPr>
        <p:spPr>
          <a:xfrm>
            <a:off x="1971554" y="3852444"/>
            <a:ext cx="8248892" cy="135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5400" dirty="0">
                <a:solidFill>
                  <a:schemeClr val="bg1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Sex and relationships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5400" dirty="0">
                <a:solidFill>
                  <a:schemeClr val="bg1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awareness session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2E77458C-9803-4D42-813C-487DF3161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18" y="1432778"/>
            <a:ext cx="1904762" cy="1904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D45DB1-9E25-4D9F-AA49-94DCEE3C8C75}"/>
              </a:ext>
            </a:extLst>
          </p:cNvPr>
          <p:cNvSpPr txBox="1"/>
          <p:nvPr/>
        </p:nvSpPr>
        <p:spPr>
          <a:xfrm>
            <a:off x="9980584" y="6395932"/>
            <a:ext cx="19047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  <a:buSzPct val="125000"/>
            </a:pPr>
            <a:r>
              <a:rPr lang="en-US" sz="1200" b="0" dirty="0">
                <a:solidFill>
                  <a:schemeClr val="bg1"/>
                </a:solidFill>
                <a:latin typeface="Lato" panose="020F0502020204030203" pitchFamily="34" charset="0"/>
              </a:rPr>
              <a:t>2021/22 Version </a:t>
            </a:r>
            <a:endParaRPr lang="en-US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3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43295A93-06D0-4CFF-991F-557BC9CB8159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33245C3C-1DDF-4824-825B-39C79FD22934}"/>
              </a:ext>
            </a:extLst>
          </p:cNvPr>
          <p:cNvSpPr/>
          <p:nvPr/>
        </p:nvSpPr>
        <p:spPr>
          <a:xfrm>
            <a:off x="335360" y="6424134"/>
            <a:ext cx="196880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0to19Torbay.co.uk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C8E8E8C6-243C-4FCF-9283-081567DD972F}"/>
              </a:ext>
            </a:extLst>
          </p:cNvPr>
          <p:cNvSpPr/>
          <p:nvPr/>
        </p:nvSpPr>
        <p:spPr>
          <a:xfrm>
            <a:off x="8681013" y="6424134"/>
            <a:ext cx="314436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spcAft>
                <a:spcPts val="1200"/>
              </a:spcAft>
              <a:buSzPct val="125000"/>
            </a:pPr>
            <a:r>
              <a:rPr lang="en-US" sz="1100" b="0" dirty="0">
                <a:solidFill>
                  <a:schemeClr val="bg1"/>
                </a:solidFill>
                <a:latin typeface="Lato" panose="020F0502020204030203" pitchFamily="34" charset="0"/>
              </a:rPr>
              <a:t>2021/22 Version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D0C1F71E-CF8B-4202-9033-CAA2F3BFBB7E}"/>
              </a:ext>
            </a:extLst>
          </p:cNvPr>
          <p:cNvSpPr txBox="1"/>
          <p:nvPr/>
        </p:nvSpPr>
        <p:spPr>
          <a:xfrm>
            <a:off x="757840" y="440301"/>
            <a:ext cx="7923173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4000" dirty="0">
                <a:solidFill>
                  <a:srgbClr val="4C6E85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Relationships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45A48-E54B-4EE2-A5D3-D48D6D9D5D05}"/>
              </a:ext>
            </a:extLst>
          </p:cNvPr>
          <p:cNvSpPr txBox="1"/>
          <p:nvPr/>
        </p:nvSpPr>
        <p:spPr>
          <a:xfrm>
            <a:off x="757840" y="2034409"/>
            <a:ext cx="7437894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ok to acknowledge pleasure and what ‘good’ sex and relationships might be like, or how they make us feel. 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talk about love, lust, infatuation and the differences between them.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talk about safer sex, contraception and what to do, where to go if things don’t go as planned.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use inclusive language, for example, ‘are you interested in finding a girlfriend or boyfriend?’ or ‘love interest’?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 respectful, be gentle. It’s hard being a teenager!</a:t>
            </a:r>
            <a:endParaRPr lang="en-US" dirty="0">
              <a:solidFill>
                <a:srgbClr val="4C6E8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EF84EF0-C80A-4BE2-A62F-D8BDC1436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189" y="612570"/>
            <a:ext cx="1267971" cy="1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1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43295A93-06D0-4CFF-991F-557BC9CB8159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33245C3C-1DDF-4824-825B-39C79FD22934}"/>
              </a:ext>
            </a:extLst>
          </p:cNvPr>
          <p:cNvSpPr/>
          <p:nvPr/>
        </p:nvSpPr>
        <p:spPr>
          <a:xfrm>
            <a:off x="335360" y="6424134"/>
            <a:ext cx="196880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0to19Torbay.co.uk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C8E8E8C6-243C-4FCF-9283-081567DD972F}"/>
              </a:ext>
            </a:extLst>
          </p:cNvPr>
          <p:cNvSpPr/>
          <p:nvPr/>
        </p:nvSpPr>
        <p:spPr>
          <a:xfrm>
            <a:off x="8681013" y="6424134"/>
            <a:ext cx="314436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spcAft>
                <a:spcPts val="1200"/>
              </a:spcAft>
              <a:buSzPct val="125000"/>
            </a:pPr>
            <a:r>
              <a:rPr lang="en-US" sz="1100" b="0" dirty="0">
                <a:solidFill>
                  <a:schemeClr val="bg1"/>
                </a:solidFill>
                <a:latin typeface="Lato" panose="020F0502020204030203" pitchFamily="34" charset="0"/>
              </a:rPr>
              <a:t>2021/22 Version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D0C1F71E-CF8B-4202-9033-CAA2F3BFBB7E}"/>
              </a:ext>
            </a:extLst>
          </p:cNvPr>
          <p:cNvSpPr txBox="1"/>
          <p:nvPr/>
        </p:nvSpPr>
        <p:spPr>
          <a:xfrm>
            <a:off x="757840" y="440301"/>
            <a:ext cx="7923173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4000" dirty="0">
                <a:solidFill>
                  <a:srgbClr val="4C6E85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Porn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endParaRPr lang="en-GB" sz="2400" dirty="0">
              <a:solidFill>
                <a:srgbClr val="4C6E85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45A48-E54B-4EE2-A5D3-D48D6D9D5D05}"/>
              </a:ext>
            </a:extLst>
          </p:cNvPr>
          <p:cNvSpPr txBox="1"/>
          <p:nvPr/>
        </p:nvSpPr>
        <p:spPr>
          <a:xfrm>
            <a:off x="757840" y="1900618"/>
            <a:ext cx="743789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Young people are increasingly turning to pornography as an educational tool.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Most children who view pornography find it disturbing, aggressive but suggest that it had influenced their sexual behaviours and expectations.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increasingly shared, created and normalised amongst young people.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very easily be accessed through any smart phone or social media platform such as snapchat, </a:t>
            </a:r>
            <a:r>
              <a:rPr lang="en-GB" sz="1800" dirty="0" err="1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tiktok</a:t>
            </a:r>
            <a:r>
              <a:rPr lang="en-GB" sz="18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800" dirty="0" err="1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instagram</a:t>
            </a:r>
            <a:r>
              <a:rPr lang="en-GB" sz="18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etc.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Has been strongly associated with gender-based violence, racism, ableism and homophobia.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endParaRPr lang="en-US" dirty="0">
              <a:solidFill>
                <a:srgbClr val="4C6E85"/>
              </a:solidFill>
              <a:latin typeface="Lato" panose="020F0502020204030203" pitchFamily="34" charset="0"/>
            </a:endParaRPr>
          </a:p>
          <a:p>
            <a:pPr algn="r">
              <a:spcAft>
                <a:spcPts val="1200"/>
              </a:spcAft>
              <a:buSzPct val="125000"/>
            </a:pPr>
            <a:r>
              <a:rPr lang="en-US" sz="1400" dirty="0">
                <a:solidFill>
                  <a:srgbClr val="4C6E85"/>
                </a:solidFill>
                <a:latin typeface="Lato" panose="020F0502020204030203" pitchFamily="34" charset="0"/>
              </a:rPr>
              <a:t>Sleepfoundation.org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endParaRPr lang="en-US" dirty="0">
              <a:solidFill>
                <a:srgbClr val="4C6E85"/>
              </a:solidFill>
              <a:latin typeface="Lato" panose="020F0502020204030203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EF84EF0-C80A-4BE2-A62F-D8BDC1436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189" y="612570"/>
            <a:ext cx="1267971" cy="1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7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43295A93-06D0-4CFF-991F-557BC9CB8159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33245C3C-1DDF-4824-825B-39C79FD22934}"/>
              </a:ext>
            </a:extLst>
          </p:cNvPr>
          <p:cNvSpPr/>
          <p:nvPr/>
        </p:nvSpPr>
        <p:spPr>
          <a:xfrm>
            <a:off x="335360" y="6424134"/>
            <a:ext cx="196880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0to19Torbay.co.uk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C8E8E8C6-243C-4FCF-9283-081567DD972F}"/>
              </a:ext>
            </a:extLst>
          </p:cNvPr>
          <p:cNvSpPr/>
          <p:nvPr/>
        </p:nvSpPr>
        <p:spPr>
          <a:xfrm>
            <a:off x="8681013" y="6424134"/>
            <a:ext cx="314436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spcAft>
                <a:spcPts val="1200"/>
              </a:spcAft>
              <a:buSzPct val="125000"/>
            </a:pPr>
            <a:r>
              <a:rPr lang="en-US" sz="1100" b="0" dirty="0">
                <a:solidFill>
                  <a:schemeClr val="bg1"/>
                </a:solidFill>
                <a:latin typeface="Lato" panose="020F0502020204030203" pitchFamily="34" charset="0"/>
              </a:rPr>
              <a:t>2021/22 Version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D0C1F71E-CF8B-4202-9033-CAA2F3BFBB7E}"/>
              </a:ext>
            </a:extLst>
          </p:cNvPr>
          <p:cNvSpPr txBox="1"/>
          <p:nvPr/>
        </p:nvSpPr>
        <p:spPr>
          <a:xfrm>
            <a:off x="757840" y="440301"/>
            <a:ext cx="6984274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4000" dirty="0">
                <a:solidFill>
                  <a:srgbClr val="4C6E85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Discussion questions</a:t>
            </a:r>
            <a:endParaRPr sz="4000" dirty="0">
              <a:solidFill>
                <a:srgbClr val="4C6E85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45A48-E54B-4EE2-A5D3-D48D6D9D5D05}"/>
              </a:ext>
            </a:extLst>
          </p:cNvPr>
          <p:cNvSpPr txBox="1"/>
          <p:nvPr/>
        </p:nvSpPr>
        <p:spPr>
          <a:xfrm>
            <a:off x="757839" y="2034409"/>
            <a:ext cx="89010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SzPct val="125000"/>
            </a:pPr>
            <a:r>
              <a:rPr lang="en-US" dirty="0">
                <a:solidFill>
                  <a:srgbClr val="4C6E85"/>
                </a:solidFill>
                <a:latin typeface="Lato" panose="020F0502020204030203" pitchFamily="34" charset="0"/>
              </a:rPr>
              <a:t>In pairs or small groups chat about your own circumstances, asking the following questions: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endParaRPr lang="en-US" dirty="0">
              <a:solidFill>
                <a:srgbClr val="4C6E85"/>
              </a:solidFill>
              <a:latin typeface="Lato" panose="020F0502020204030203" pitchFamily="34" charset="0"/>
            </a:endParaRP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rgbClr val="4C6E85"/>
                </a:solidFill>
                <a:latin typeface="Lato" panose="020F0502020204030203" pitchFamily="34" charset="0"/>
              </a:rPr>
              <a:t>How easy do you find it to talk about sex and relationships in your family? </a:t>
            </a:r>
            <a:endParaRPr lang="en-US" dirty="0">
              <a:solidFill>
                <a:srgbClr val="4C6E85"/>
              </a:solidFill>
              <a:latin typeface="Lato" panose="020F0502020204030203" pitchFamily="34" charset="0"/>
            </a:endParaRP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C6E85"/>
                </a:solidFill>
                <a:latin typeface="Lato" panose="020F0502020204030203" pitchFamily="34" charset="0"/>
              </a:rPr>
              <a:t>In what ways have you discussed pornography with your young person?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84EF0-C80A-4BE2-A62F-D8BDC1436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5923" y="612570"/>
            <a:ext cx="1088503" cy="1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3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43295A93-06D0-4CFF-991F-557BC9CB8159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33245C3C-1DDF-4824-825B-39C79FD22934}"/>
              </a:ext>
            </a:extLst>
          </p:cNvPr>
          <p:cNvSpPr/>
          <p:nvPr/>
        </p:nvSpPr>
        <p:spPr>
          <a:xfrm>
            <a:off x="335360" y="6424134"/>
            <a:ext cx="196880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0to19Torbay.co.uk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C8E8E8C6-243C-4FCF-9283-081567DD972F}"/>
              </a:ext>
            </a:extLst>
          </p:cNvPr>
          <p:cNvSpPr/>
          <p:nvPr/>
        </p:nvSpPr>
        <p:spPr>
          <a:xfrm>
            <a:off x="8681013" y="6424134"/>
            <a:ext cx="314436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spcAft>
                <a:spcPts val="1200"/>
              </a:spcAft>
              <a:buSzPct val="125000"/>
            </a:pPr>
            <a:r>
              <a:rPr lang="en-US" sz="1100" b="0" dirty="0">
                <a:solidFill>
                  <a:schemeClr val="bg1"/>
                </a:solidFill>
                <a:latin typeface="Lato" panose="020F0502020204030203" pitchFamily="34" charset="0"/>
              </a:rPr>
              <a:t>2021/22 Version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D0C1F71E-CF8B-4202-9033-CAA2F3BFBB7E}"/>
              </a:ext>
            </a:extLst>
          </p:cNvPr>
          <p:cNvSpPr txBox="1"/>
          <p:nvPr/>
        </p:nvSpPr>
        <p:spPr>
          <a:xfrm>
            <a:off x="757840" y="440301"/>
            <a:ext cx="6984274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4000" dirty="0">
                <a:solidFill>
                  <a:srgbClr val="4C6E85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#Asktheawkward</a:t>
            </a:r>
            <a:endParaRPr lang="en-GB" sz="4000" dirty="0">
              <a:solidFill>
                <a:srgbClr val="4C6E85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34270B-C24C-445F-9D6E-E10E5700C35F}"/>
              </a:ext>
            </a:extLst>
          </p:cNvPr>
          <p:cNvSpPr txBox="1"/>
          <p:nvPr/>
        </p:nvSpPr>
        <p:spPr>
          <a:xfrm>
            <a:off x="3881717" y="2666662"/>
            <a:ext cx="44285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4C6E85"/>
                </a:solidFill>
                <a:latin typeface="Lato" panose="020F0502020204030203" pitchFamily="34" charset="0"/>
              </a:rPr>
              <a:t>Thinkuknow.co.uk</a:t>
            </a:r>
            <a:r>
              <a:rPr lang="en-GB" dirty="0">
                <a:solidFill>
                  <a:srgbClr val="4C6E85"/>
                </a:solidFill>
                <a:latin typeface="Lato" panose="020F0502020204030203" pitchFamily="34" charset="0"/>
              </a:rPr>
              <a:t> have a video series asking parents and young people</a:t>
            </a:r>
          </a:p>
          <a:p>
            <a:pPr algn="ctr"/>
            <a:r>
              <a:rPr lang="en-GB" dirty="0">
                <a:solidFill>
                  <a:srgbClr val="4C6E85"/>
                </a:solidFill>
                <a:latin typeface="Lato" panose="020F0502020204030203" pitchFamily="34" charset="0"/>
              </a:rPr>
              <a:t>#Asktheawkward</a:t>
            </a:r>
          </a:p>
          <a:p>
            <a:pPr algn="ctr"/>
            <a:endParaRPr lang="en-GB" dirty="0">
              <a:solidFill>
                <a:srgbClr val="4C6E85"/>
              </a:solidFill>
              <a:latin typeface="Lato" panose="020F0502020204030203" pitchFamily="34" charset="0"/>
            </a:endParaRPr>
          </a:p>
          <a:p>
            <a:pPr algn="ctr"/>
            <a:r>
              <a:rPr lang="en-GB" dirty="0">
                <a:solidFill>
                  <a:srgbClr val="4C6E85"/>
                </a:solidFill>
                <a:latin typeface="Lato" panose="020F0502020204030203" pitchFamily="34" charset="0"/>
              </a:rPr>
              <a:t>Video 1:  </a:t>
            </a:r>
            <a:r>
              <a:rPr lang="en-GB" dirty="0">
                <a:latin typeface="Lato" panose="020F0502020204030203" pitchFamily="34" charset="0"/>
                <a:hlinkClick r:id="rId2"/>
              </a:rPr>
              <a:t>https://vimeo.com/562783165</a:t>
            </a:r>
            <a:endParaRPr lang="en-GB" dirty="0">
              <a:latin typeface="Lato" panose="020F0502020204030203" pitchFamily="34" charset="0"/>
            </a:endParaRPr>
          </a:p>
          <a:p>
            <a:pPr algn="ctr"/>
            <a:endParaRPr lang="en-GB" dirty="0">
              <a:latin typeface="Lato" panose="020F0502020204030203" pitchFamily="34" charset="0"/>
            </a:endParaRPr>
          </a:p>
          <a:p>
            <a:pPr algn="ctr"/>
            <a:r>
              <a:rPr lang="en-GB" dirty="0">
                <a:solidFill>
                  <a:srgbClr val="4C6E85"/>
                </a:solidFill>
                <a:latin typeface="Lato" panose="020F0502020204030203" pitchFamily="34" charset="0"/>
              </a:rPr>
              <a:t>Video 2: </a:t>
            </a:r>
            <a:r>
              <a:rPr lang="en-GB" dirty="0">
                <a:latin typeface="Lato" panose="020F0502020204030203" pitchFamily="34" charset="0"/>
                <a:hlinkClick r:id="rId3"/>
              </a:rPr>
              <a:t>https://vimeo.com/562781651</a:t>
            </a:r>
            <a:endParaRPr lang="en-GB" dirty="0">
              <a:latin typeface="Lato" panose="020F0502020204030203" pitchFamily="34" charset="0"/>
            </a:endParaRPr>
          </a:p>
          <a:p>
            <a:pPr algn="ctr"/>
            <a:endParaRPr lang="en-GB" dirty="0">
              <a:latin typeface="Lato" panose="020F0502020204030203" pitchFamily="34" charset="0"/>
            </a:endParaRPr>
          </a:p>
          <a:p>
            <a:pPr algn="ctr"/>
            <a:r>
              <a:rPr lang="en-GB" dirty="0">
                <a:solidFill>
                  <a:srgbClr val="4C6E85"/>
                </a:solidFill>
                <a:latin typeface="Lato" panose="020F0502020204030203" pitchFamily="34" charset="0"/>
              </a:rPr>
              <a:t>Video 3: </a:t>
            </a:r>
            <a:r>
              <a:rPr lang="en-GB" dirty="0">
                <a:latin typeface="Lato" panose="020F0502020204030203" pitchFamily="34" charset="0"/>
                <a:hlinkClick r:id="rId4"/>
              </a:rPr>
              <a:t>https://vimeo.com/562780265</a:t>
            </a:r>
            <a:endParaRPr lang="en-GB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6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43295A93-06D0-4CFF-991F-557BC9CB8159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33245C3C-1DDF-4824-825B-39C79FD22934}"/>
              </a:ext>
            </a:extLst>
          </p:cNvPr>
          <p:cNvSpPr/>
          <p:nvPr/>
        </p:nvSpPr>
        <p:spPr>
          <a:xfrm>
            <a:off x="335360" y="6424134"/>
            <a:ext cx="196880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0to19Torbay.co.uk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C8E8E8C6-243C-4FCF-9283-081567DD972F}"/>
              </a:ext>
            </a:extLst>
          </p:cNvPr>
          <p:cNvSpPr/>
          <p:nvPr/>
        </p:nvSpPr>
        <p:spPr>
          <a:xfrm>
            <a:off x="8681013" y="6424134"/>
            <a:ext cx="314436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spcAft>
                <a:spcPts val="1200"/>
              </a:spcAft>
              <a:buSzPct val="125000"/>
            </a:pPr>
            <a:r>
              <a:rPr lang="en-US" sz="1100" b="0" dirty="0">
                <a:solidFill>
                  <a:schemeClr val="bg1"/>
                </a:solidFill>
                <a:latin typeface="Lato" panose="020F0502020204030203" pitchFamily="34" charset="0"/>
              </a:rPr>
              <a:t>2021/22 Version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D0C1F71E-CF8B-4202-9033-CAA2F3BFBB7E}"/>
              </a:ext>
            </a:extLst>
          </p:cNvPr>
          <p:cNvSpPr txBox="1"/>
          <p:nvPr/>
        </p:nvSpPr>
        <p:spPr>
          <a:xfrm>
            <a:off x="757840" y="440301"/>
            <a:ext cx="6984274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4000" dirty="0">
                <a:solidFill>
                  <a:srgbClr val="4C6E85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Starting conversations</a:t>
            </a:r>
            <a:endParaRPr sz="4000" dirty="0">
              <a:solidFill>
                <a:srgbClr val="4C6E85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45A48-E54B-4EE2-A5D3-D48D6D9D5D05}"/>
              </a:ext>
            </a:extLst>
          </p:cNvPr>
          <p:cNvSpPr txBox="1"/>
          <p:nvPr/>
        </p:nvSpPr>
        <p:spPr>
          <a:xfrm>
            <a:off x="757839" y="2034409"/>
            <a:ext cx="890106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4C6E85"/>
                </a:solidFill>
                <a:latin typeface="Lato" panose="020F0502020204030203" pitchFamily="34" charset="0"/>
              </a:rPr>
              <a:t>Online relationships are a normal occurrence for young people. Ask them about their experiences </a:t>
            </a:r>
          </a:p>
          <a:p>
            <a:pPr marL="355600" indent="-355600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sz="1800" b="0" i="0" u="none" strike="noStrike" baseline="0" dirty="0">
                <a:solidFill>
                  <a:srgbClr val="4C6E85"/>
                </a:solidFill>
                <a:latin typeface="Lato" panose="020F0502020204030203" pitchFamily="34" charset="0"/>
              </a:rPr>
              <a:t>Talk about healthy relationships and how to spot unhealthy ones. </a:t>
            </a:r>
            <a:endParaRPr lang="en-US" dirty="0">
              <a:solidFill>
                <a:srgbClr val="4C6E85"/>
              </a:solidFill>
              <a:latin typeface="Lato" panose="020F0502020204030203" pitchFamily="34" charset="0"/>
            </a:endParaRPr>
          </a:p>
          <a:p>
            <a:pPr marL="355600" indent="-355600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sz="1800" b="0" i="0" u="none" strike="noStrike" baseline="0" dirty="0">
                <a:solidFill>
                  <a:srgbClr val="4C6E85"/>
                </a:solidFill>
                <a:latin typeface="Lato" panose="020F0502020204030203" pitchFamily="34" charset="0"/>
              </a:rPr>
              <a:t>Be vulnerable and share your own experiences.</a:t>
            </a:r>
          </a:p>
          <a:p>
            <a:pPr marL="355600" indent="-355600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C6E85"/>
                </a:solidFill>
                <a:latin typeface="Lato" panose="020F0502020204030203" pitchFamily="34" charset="0"/>
              </a:rPr>
              <a:t>Talk little and often. Normalise chatting about these things. Most young people don’t want ‘</a:t>
            </a:r>
            <a:r>
              <a:rPr lang="en-US" b="1" dirty="0">
                <a:solidFill>
                  <a:srgbClr val="4C6E85"/>
                </a:solidFill>
                <a:latin typeface="Lato" panose="020F0502020204030203" pitchFamily="34" charset="0"/>
              </a:rPr>
              <a:t>the talk</a:t>
            </a:r>
            <a:r>
              <a:rPr lang="en-US" dirty="0">
                <a:solidFill>
                  <a:srgbClr val="4C6E85"/>
                </a:solidFill>
                <a:latin typeface="Lato" panose="020F0502020204030203" pitchFamily="34" charset="0"/>
              </a:rPr>
              <a:t>’!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rgbClr val="4C6E85"/>
                </a:solidFill>
                <a:latin typeface="Lato" panose="020F0502020204030203" pitchFamily="34" charset="0"/>
              </a:rPr>
              <a:t>Be open to learning, we don’t know it all.</a:t>
            </a:r>
          </a:p>
          <a:p>
            <a:pPr algn="l">
              <a:spcAft>
                <a:spcPts val="1200"/>
              </a:spcAft>
              <a:buSzPct val="125000"/>
            </a:pPr>
            <a:endParaRPr lang="en-US" b="0" dirty="0">
              <a:solidFill>
                <a:srgbClr val="4C6E85"/>
              </a:solidFill>
              <a:latin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84EF0-C80A-4BE2-A62F-D8BDC1436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5923" y="612570"/>
            <a:ext cx="1088503" cy="1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3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0;p2">
            <a:extLst>
              <a:ext uri="{FF2B5EF4-FFF2-40B4-BE49-F238E27FC236}">
                <a16:creationId xmlns:a16="http://schemas.microsoft.com/office/drawing/2014/main" id="{3D0F32E5-4AA5-403A-AF79-6BBB0AE0F83F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0;p2">
            <a:extLst>
              <a:ext uri="{FF2B5EF4-FFF2-40B4-BE49-F238E27FC236}">
                <a16:creationId xmlns:a16="http://schemas.microsoft.com/office/drawing/2014/main" id="{42BB1E03-4739-40B9-9D8B-BA6A410EF4FA}"/>
              </a:ext>
            </a:extLst>
          </p:cNvPr>
          <p:cNvSpPr/>
          <p:nvPr/>
        </p:nvSpPr>
        <p:spPr>
          <a:xfrm rot="10800000" flipH="1">
            <a:off x="-1" y="0"/>
            <a:ext cx="12192000" cy="6886598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92;p1">
            <a:extLst>
              <a:ext uri="{FF2B5EF4-FFF2-40B4-BE49-F238E27FC236}">
                <a16:creationId xmlns:a16="http://schemas.microsoft.com/office/drawing/2014/main" id="{754EED9D-EA69-422B-99EF-EFE7DBC0C826}"/>
              </a:ext>
            </a:extLst>
          </p:cNvPr>
          <p:cNvSpPr txBox="1"/>
          <p:nvPr/>
        </p:nvSpPr>
        <p:spPr>
          <a:xfrm>
            <a:off x="1971554" y="3852444"/>
            <a:ext cx="8248892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6000" dirty="0">
                <a:solidFill>
                  <a:schemeClr val="bg1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Reflection exercise</a:t>
            </a:r>
            <a:endParaRPr sz="4400" dirty="0">
              <a:solidFill>
                <a:schemeClr val="bg1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2E77458C-9803-4D42-813C-487DF3161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18" y="1432778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8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43295A93-06D0-4CFF-991F-557BC9CB8159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33245C3C-1DDF-4824-825B-39C79FD22934}"/>
              </a:ext>
            </a:extLst>
          </p:cNvPr>
          <p:cNvSpPr/>
          <p:nvPr/>
        </p:nvSpPr>
        <p:spPr>
          <a:xfrm>
            <a:off x="335360" y="6424134"/>
            <a:ext cx="196880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0to19Torbay.co.uk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C8E8E8C6-243C-4FCF-9283-081567DD972F}"/>
              </a:ext>
            </a:extLst>
          </p:cNvPr>
          <p:cNvSpPr/>
          <p:nvPr/>
        </p:nvSpPr>
        <p:spPr>
          <a:xfrm>
            <a:off x="8681013" y="6424134"/>
            <a:ext cx="314436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spcAft>
                <a:spcPts val="1200"/>
              </a:spcAft>
              <a:buSzPct val="125000"/>
            </a:pPr>
            <a:r>
              <a:rPr lang="en-US" sz="1100" b="0" dirty="0">
                <a:solidFill>
                  <a:schemeClr val="bg1"/>
                </a:solidFill>
                <a:latin typeface="Lato" panose="020F0502020204030203" pitchFamily="34" charset="0"/>
              </a:rPr>
              <a:t>2021/22 Version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D0C1F71E-CF8B-4202-9033-CAA2F3BFBB7E}"/>
              </a:ext>
            </a:extLst>
          </p:cNvPr>
          <p:cNvSpPr txBox="1"/>
          <p:nvPr/>
        </p:nvSpPr>
        <p:spPr>
          <a:xfrm>
            <a:off x="757840" y="440301"/>
            <a:ext cx="6984274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4000" dirty="0">
                <a:solidFill>
                  <a:srgbClr val="4C6E85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Tea and consent</a:t>
            </a:r>
            <a:endParaRPr sz="4000" dirty="0">
              <a:solidFill>
                <a:srgbClr val="4C6E85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pic>
        <p:nvPicPr>
          <p:cNvPr id="8" name="Online Media 1" title="Tea and Consent">
            <a:hlinkClick r:id="" action="ppaction://media"/>
            <a:extLst>
              <a:ext uri="{FF2B5EF4-FFF2-40B4-BE49-F238E27FC236}">
                <a16:creationId xmlns:a16="http://schemas.microsoft.com/office/drawing/2014/main" id="{1591FE36-5AC9-4B60-B744-3619B6689A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3065" y="1715089"/>
            <a:ext cx="7145867" cy="403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43295A93-06D0-4CFF-991F-557BC9CB8159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33245C3C-1DDF-4824-825B-39C79FD22934}"/>
              </a:ext>
            </a:extLst>
          </p:cNvPr>
          <p:cNvSpPr/>
          <p:nvPr/>
        </p:nvSpPr>
        <p:spPr>
          <a:xfrm>
            <a:off x="335360" y="6424134"/>
            <a:ext cx="196880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0to19Torbay.co.uk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C8E8E8C6-243C-4FCF-9283-081567DD972F}"/>
              </a:ext>
            </a:extLst>
          </p:cNvPr>
          <p:cNvSpPr/>
          <p:nvPr/>
        </p:nvSpPr>
        <p:spPr>
          <a:xfrm>
            <a:off x="8681013" y="6424134"/>
            <a:ext cx="314436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spcAft>
                <a:spcPts val="1200"/>
              </a:spcAft>
              <a:buSzPct val="125000"/>
            </a:pPr>
            <a:r>
              <a:rPr lang="en-US" sz="1100" b="0" dirty="0">
                <a:solidFill>
                  <a:schemeClr val="bg1"/>
                </a:solidFill>
                <a:latin typeface="Lato" panose="020F0502020204030203" pitchFamily="34" charset="0"/>
              </a:rPr>
              <a:t>2021/22 Version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D0C1F71E-CF8B-4202-9033-CAA2F3BFBB7E}"/>
              </a:ext>
            </a:extLst>
          </p:cNvPr>
          <p:cNvSpPr txBox="1"/>
          <p:nvPr/>
        </p:nvSpPr>
        <p:spPr>
          <a:xfrm>
            <a:off x="757840" y="440301"/>
            <a:ext cx="6984274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4000" dirty="0">
                <a:solidFill>
                  <a:srgbClr val="4C6E85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Instructions</a:t>
            </a:r>
            <a:endParaRPr sz="4000" dirty="0">
              <a:solidFill>
                <a:srgbClr val="4C6E85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45A48-E54B-4EE2-A5D3-D48D6D9D5D05}"/>
              </a:ext>
            </a:extLst>
          </p:cNvPr>
          <p:cNvSpPr txBox="1"/>
          <p:nvPr/>
        </p:nvSpPr>
        <p:spPr>
          <a:xfrm>
            <a:off x="757840" y="2018650"/>
            <a:ext cx="666118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SzPct val="125000"/>
            </a:pPr>
            <a:r>
              <a:rPr lang="en-US" b="0" dirty="0">
                <a:solidFill>
                  <a:srgbClr val="4C6E85"/>
                </a:solidFill>
                <a:latin typeface="Lato" panose="020F0502020204030203" pitchFamily="34" charset="0"/>
              </a:rPr>
              <a:t>In pairs talk about how you might have a conversation with your young person about consent.</a:t>
            </a:r>
          </a:p>
          <a:p>
            <a:pPr algn="l">
              <a:spcAft>
                <a:spcPts val="1200"/>
              </a:spcAft>
              <a:buSzPct val="125000"/>
            </a:pPr>
            <a:r>
              <a:rPr lang="en-US" dirty="0">
                <a:solidFill>
                  <a:srgbClr val="4C6E85"/>
                </a:solidFill>
                <a:latin typeface="Lato" panose="020F0502020204030203" pitchFamily="34" charset="0"/>
              </a:rPr>
              <a:t>Share any concerns you have about talking about this.</a:t>
            </a:r>
          </a:p>
          <a:p>
            <a:pPr algn="l">
              <a:spcAft>
                <a:spcPts val="1200"/>
              </a:spcAft>
              <a:buSzPct val="125000"/>
            </a:pPr>
            <a:r>
              <a:rPr lang="en-US" dirty="0">
                <a:solidFill>
                  <a:srgbClr val="4C6E85"/>
                </a:solidFill>
                <a:latin typeface="Lato" panose="020F0502020204030203" pitchFamily="34" charset="0"/>
              </a:rPr>
              <a:t>Are there any behaviours you’ve noticed in your young person that concern you? </a:t>
            </a:r>
          </a:p>
          <a:p>
            <a:pPr algn="l">
              <a:spcAft>
                <a:spcPts val="1200"/>
              </a:spcAft>
              <a:buSzPct val="125000"/>
            </a:pPr>
            <a:r>
              <a:rPr lang="en-US" dirty="0">
                <a:solidFill>
                  <a:srgbClr val="4C6E85"/>
                </a:solidFill>
                <a:latin typeface="Lato" panose="020F0502020204030203" pitchFamily="34" charset="0"/>
              </a:rPr>
              <a:t>Encourage each other to find an opportunity to chat about this; when/where might you chat about this in your family?</a:t>
            </a:r>
          </a:p>
        </p:txBody>
      </p:sp>
      <p:pic>
        <p:nvPicPr>
          <p:cNvPr id="9" name="Picture 8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234B4576-5EEA-4C48-87DB-18549ABDE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69" y="2018650"/>
            <a:ext cx="3556992" cy="29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91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43295A93-06D0-4CFF-991F-557BC9CB8159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33245C3C-1DDF-4824-825B-39C79FD22934}"/>
              </a:ext>
            </a:extLst>
          </p:cNvPr>
          <p:cNvSpPr/>
          <p:nvPr/>
        </p:nvSpPr>
        <p:spPr>
          <a:xfrm>
            <a:off x="335360" y="6424134"/>
            <a:ext cx="196880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0to19Torbay.co.uk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C8E8E8C6-243C-4FCF-9283-081567DD972F}"/>
              </a:ext>
            </a:extLst>
          </p:cNvPr>
          <p:cNvSpPr/>
          <p:nvPr/>
        </p:nvSpPr>
        <p:spPr>
          <a:xfrm>
            <a:off x="8681013" y="6424134"/>
            <a:ext cx="314436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spcAft>
                <a:spcPts val="1200"/>
              </a:spcAft>
              <a:buSzPct val="125000"/>
            </a:pPr>
            <a:r>
              <a:rPr lang="en-US" sz="1100" b="0" dirty="0">
                <a:solidFill>
                  <a:schemeClr val="bg1"/>
                </a:solidFill>
                <a:latin typeface="Lato" panose="020F0502020204030203" pitchFamily="34" charset="0"/>
              </a:rPr>
              <a:t>2021/22 Version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D0C1F71E-CF8B-4202-9033-CAA2F3BFBB7E}"/>
              </a:ext>
            </a:extLst>
          </p:cNvPr>
          <p:cNvSpPr txBox="1"/>
          <p:nvPr/>
        </p:nvSpPr>
        <p:spPr>
          <a:xfrm>
            <a:off x="757840" y="440301"/>
            <a:ext cx="6984274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4000" dirty="0">
                <a:solidFill>
                  <a:srgbClr val="4C6E85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Discussion questions</a:t>
            </a:r>
            <a:endParaRPr sz="4000" dirty="0">
              <a:solidFill>
                <a:srgbClr val="4C6E85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45A48-E54B-4EE2-A5D3-D48D6D9D5D05}"/>
              </a:ext>
            </a:extLst>
          </p:cNvPr>
          <p:cNvSpPr txBox="1"/>
          <p:nvPr/>
        </p:nvSpPr>
        <p:spPr>
          <a:xfrm>
            <a:off x="757839" y="2034409"/>
            <a:ext cx="890106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rgbClr val="4C6E85"/>
                </a:solidFill>
                <a:latin typeface="Lato" panose="020F0502020204030203" pitchFamily="34" charset="0"/>
              </a:rPr>
              <a:t>What hav</a:t>
            </a:r>
            <a:r>
              <a:rPr lang="en-US" dirty="0">
                <a:solidFill>
                  <a:srgbClr val="4C6E85"/>
                </a:solidFill>
                <a:latin typeface="Lato" panose="020F0502020204030203" pitchFamily="34" charset="0"/>
              </a:rPr>
              <a:t>e you learnt that is helpful?</a:t>
            </a:r>
            <a:endParaRPr lang="en-US" b="0" dirty="0">
              <a:solidFill>
                <a:srgbClr val="4C6E85"/>
              </a:solidFill>
              <a:latin typeface="Lato" panose="020F0502020204030203" pitchFamily="34" charset="0"/>
            </a:endParaRP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rgbClr val="4C6E85"/>
                </a:solidFill>
                <a:latin typeface="Lato" panose="020F0502020204030203" pitchFamily="34" charset="0"/>
              </a:rPr>
              <a:t>Are there any ongoing areas of concern about sex and relationships that you’d like more information about?</a:t>
            </a:r>
          </a:p>
          <a:p>
            <a:pPr marL="355600" indent="-355600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4C6E85"/>
                </a:solidFill>
                <a:latin typeface="Lato" panose="020F0502020204030203" pitchFamily="34" charset="0"/>
              </a:rPr>
              <a:t>How can you as parents/carers talk little and often about this subject?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84EF0-C80A-4BE2-A62F-D8BDC1436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5923" y="612570"/>
            <a:ext cx="1088503" cy="1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6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0;p2">
            <a:extLst>
              <a:ext uri="{FF2B5EF4-FFF2-40B4-BE49-F238E27FC236}">
                <a16:creationId xmlns:a16="http://schemas.microsoft.com/office/drawing/2014/main" id="{3D0F32E5-4AA5-403A-AF79-6BBB0AE0F83F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0;p2">
            <a:extLst>
              <a:ext uri="{FF2B5EF4-FFF2-40B4-BE49-F238E27FC236}">
                <a16:creationId xmlns:a16="http://schemas.microsoft.com/office/drawing/2014/main" id="{42BB1E03-4739-40B9-9D8B-BA6A410EF4FA}"/>
              </a:ext>
            </a:extLst>
          </p:cNvPr>
          <p:cNvSpPr/>
          <p:nvPr/>
        </p:nvSpPr>
        <p:spPr>
          <a:xfrm rot="10800000" flipH="1">
            <a:off x="-1" y="0"/>
            <a:ext cx="12192000" cy="6886598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92;p1">
            <a:extLst>
              <a:ext uri="{FF2B5EF4-FFF2-40B4-BE49-F238E27FC236}">
                <a16:creationId xmlns:a16="http://schemas.microsoft.com/office/drawing/2014/main" id="{754EED9D-EA69-422B-99EF-EFE7DBC0C826}"/>
              </a:ext>
            </a:extLst>
          </p:cNvPr>
          <p:cNvSpPr txBox="1"/>
          <p:nvPr/>
        </p:nvSpPr>
        <p:spPr>
          <a:xfrm>
            <a:off x="1971554" y="3852444"/>
            <a:ext cx="8248892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6000" dirty="0">
                <a:solidFill>
                  <a:schemeClr val="bg1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Questions</a:t>
            </a:r>
            <a:endParaRPr sz="4400" dirty="0">
              <a:solidFill>
                <a:schemeClr val="bg1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2E77458C-9803-4D42-813C-487DF3161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18" y="1432778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7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43295A93-06D0-4CFF-991F-557BC9CB8159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33245C3C-1DDF-4824-825B-39C79FD22934}"/>
              </a:ext>
            </a:extLst>
          </p:cNvPr>
          <p:cNvSpPr/>
          <p:nvPr/>
        </p:nvSpPr>
        <p:spPr>
          <a:xfrm>
            <a:off x="335360" y="6424134"/>
            <a:ext cx="196880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0to19Torbay.co.uk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C8E8E8C6-243C-4FCF-9283-081567DD972F}"/>
              </a:ext>
            </a:extLst>
          </p:cNvPr>
          <p:cNvSpPr/>
          <p:nvPr/>
        </p:nvSpPr>
        <p:spPr>
          <a:xfrm>
            <a:off x="8681013" y="6424134"/>
            <a:ext cx="314436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spcAft>
                <a:spcPts val="1200"/>
              </a:spcAft>
              <a:buSzPct val="125000"/>
            </a:pPr>
            <a:r>
              <a:rPr lang="en-US" sz="1100" b="0" dirty="0">
                <a:solidFill>
                  <a:schemeClr val="bg1"/>
                </a:solidFill>
                <a:latin typeface="Lato" panose="020F0502020204030203" pitchFamily="34" charset="0"/>
              </a:rPr>
              <a:t>2021/22 Version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D0C1F71E-CF8B-4202-9033-CAA2F3BFBB7E}"/>
              </a:ext>
            </a:extLst>
          </p:cNvPr>
          <p:cNvSpPr txBox="1"/>
          <p:nvPr/>
        </p:nvSpPr>
        <p:spPr>
          <a:xfrm>
            <a:off x="757840" y="440301"/>
            <a:ext cx="6984274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4000" dirty="0">
                <a:solidFill>
                  <a:srgbClr val="4C6E85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Introduction</a:t>
            </a:r>
            <a:endParaRPr sz="4000" dirty="0">
              <a:solidFill>
                <a:srgbClr val="4C6E85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45A48-E54B-4EE2-A5D3-D48D6D9D5D05}"/>
              </a:ext>
            </a:extLst>
          </p:cNvPr>
          <p:cNvSpPr txBox="1"/>
          <p:nvPr/>
        </p:nvSpPr>
        <p:spPr>
          <a:xfrm>
            <a:off x="757840" y="2018650"/>
            <a:ext cx="666118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SzPct val="125000"/>
            </a:pPr>
            <a:r>
              <a:rPr lang="en-US" b="0" dirty="0">
                <a:solidFill>
                  <a:srgbClr val="4C6E85"/>
                </a:solidFill>
                <a:latin typeface="Lato" panose="020F0502020204030203" pitchFamily="34" charset="0"/>
              </a:rPr>
              <a:t>Sex and relationships is an important subject to talk about. Talking helps to increase knowledge and dispel myths.</a:t>
            </a:r>
          </a:p>
          <a:p>
            <a:pPr algn="l">
              <a:spcAft>
                <a:spcPts val="1200"/>
              </a:spcAft>
              <a:buSzPct val="125000"/>
            </a:pPr>
            <a:r>
              <a:rPr lang="en-US" dirty="0">
                <a:solidFill>
                  <a:srgbClr val="4C6E85"/>
                </a:solidFill>
                <a:latin typeface="Lato" panose="020F0502020204030203" pitchFamily="34" charset="0"/>
              </a:rPr>
              <a:t>All primary and secondary age children will receive education and information about relationship education (primary) and sex and relationships (secondary).</a:t>
            </a:r>
            <a:endParaRPr lang="en-US" b="0" dirty="0">
              <a:solidFill>
                <a:srgbClr val="4C6E85"/>
              </a:solidFill>
              <a:latin typeface="Lato" panose="020F0502020204030203" pitchFamily="34" charset="0"/>
            </a:endParaRPr>
          </a:p>
          <a:p>
            <a:pPr algn="l">
              <a:spcAft>
                <a:spcPts val="1200"/>
              </a:spcAft>
              <a:buSzPct val="125000"/>
            </a:pPr>
            <a:r>
              <a:rPr lang="en-GB" dirty="0">
                <a:solidFill>
                  <a:srgbClr val="4C6E85"/>
                </a:solidFill>
                <a:latin typeface="Lato" panose="020F0502020204030203" pitchFamily="34" charset="0"/>
              </a:rPr>
              <a:t>Generally, young people want to have these conversations with parents/carers as well. </a:t>
            </a:r>
            <a:endParaRPr lang="en-US" dirty="0">
              <a:solidFill>
                <a:srgbClr val="4C6E85"/>
              </a:solidFill>
              <a:latin typeface="Lato" panose="020F0502020204030203" pitchFamily="34" charset="0"/>
            </a:endParaRPr>
          </a:p>
          <a:p>
            <a:pPr algn="l">
              <a:spcAft>
                <a:spcPts val="1200"/>
              </a:spcAft>
              <a:buSzPct val="125000"/>
            </a:pPr>
            <a:r>
              <a:rPr lang="en-US" dirty="0">
                <a:solidFill>
                  <a:srgbClr val="4C6E85"/>
                </a:solidFill>
                <a:latin typeface="Lato" panose="020F0502020204030203" pitchFamily="34" charset="0"/>
              </a:rPr>
              <a:t>This session is designed for us to learn from each other and gain a better awareness about the subject of sex and relationships and some confidence to talk about it.</a:t>
            </a:r>
            <a:endParaRPr lang="en-US" b="0" dirty="0">
              <a:solidFill>
                <a:srgbClr val="4C6E85"/>
              </a:solidFill>
              <a:latin typeface="Lato" panose="020F0502020204030203" pitchFamily="34" charset="0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30833075-2F6F-4B26-A0DC-2548AC7AB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69" y="2018650"/>
            <a:ext cx="3556992" cy="29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38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0;p2">
            <a:extLst>
              <a:ext uri="{FF2B5EF4-FFF2-40B4-BE49-F238E27FC236}">
                <a16:creationId xmlns:a16="http://schemas.microsoft.com/office/drawing/2014/main" id="{3D0F32E5-4AA5-403A-AF79-6BBB0AE0F83F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0;p2">
            <a:extLst>
              <a:ext uri="{FF2B5EF4-FFF2-40B4-BE49-F238E27FC236}">
                <a16:creationId xmlns:a16="http://schemas.microsoft.com/office/drawing/2014/main" id="{42BB1E03-4739-40B9-9D8B-BA6A410EF4FA}"/>
              </a:ext>
            </a:extLst>
          </p:cNvPr>
          <p:cNvSpPr/>
          <p:nvPr/>
        </p:nvSpPr>
        <p:spPr>
          <a:xfrm rot="10800000" flipH="1">
            <a:off x="-1" y="0"/>
            <a:ext cx="12192000" cy="6886598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92;p1">
            <a:extLst>
              <a:ext uri="{FF2B5EF4-FFF2-40B4-BE49-F238E27FC236}">
                <a16:creationId xmlns:a16="http://schemas.microsoft.com/office/drawing/2014/main" id="{754EED9D-EA69-422B-99EF-EFE7DBC0C826}"/>
              </a:ext>
            </a:extLst>
          </p:cNvPr>
          <p:cNvSpPr txBox="1"/>
          <p:nvPr/>
        </p:nvSpPr>
        <p:spPr>
          <a:xfrm>
            <a:off x="1971554" y="3852444"/>
            <a:ext cx="8248892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6000" dirty="0">
                <a:solidFill>
                  <a:schemeClr val="bg1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What next?</a:t>
            </a:r>
            <a:endParaRPr sz="4400" dirty="0">
              <a:solidFill>
                <a:schemeClr val="bg1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2E77458C-9803-4D42-813C-487DF3161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18" y="1432778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10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43295A93-06D0-4CFF-991F-557BC9CB8159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33245C3C-1DDF-4824-825B-39C79FD22934}"/>
              </a:ext>
            </a:extLst>
          </p:cNvPr>
          <p:cNvSpPr/>
          <p:nvPr/>
        </p:nvSpPr>
        <p:spPr>
          <a:xfrm>
            <a:off x="335360" y="6424134"/>
            <a:ext cx="196880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0to19Torbay.co.uk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C8E8E8C6-243C-4FCF-9283-081567DD972F}"/>
              </a:ext>
            </a:extLst>
          </p:cNvPr>
          <p:cNvSpPr/>
          <p:nvPr/>
        </p:nvSpPr>
        <p:spPr>
          <a:xfrm>
            <a:off x="8681013" y="6424134"/>
            <a:ext cx="314436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spcAft>
                <a:spcPts val="1200"/>
              </a:spcAft>
              <a:buSzPct val="125000"/>
            </a:pPr>
            <a:r>
              <a:rPr lang="en-US" sz="1100" b="0" dirty="0">
                <a:solidFill>
                  <a:schemeClr val="bg1"/>
                </a:solidFill>
                <a:latin typeface="Lato" panose="020F0502020204030203" pitchFamily="34" charset="0"/>
              </a:rPr>
              <a:t>2021/22 Version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D0C1F71E-CF8B-4202-9033-CAA2F3BFBB7E}"/>
              </a:ext>
            </a:extLst>
          </p:cNvPr>
          <p:cNvSpPr txBox="1"/>
          <p:nvPr/>
        </p:nvSpPr>
        <p:spPr>
          <a:xfrm>
            <a:off x="757840" y="440301"/>
            <a:ext cx="6984274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4000" dirty="0">
                <a:solidFill>
                  <a:srgbClr val="4C6E85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Further resources</a:t>
            </a:r>
            <a:endParaRPr sz="4000" dirty="0">
              <a:solidFill>
                <a:srgbClr val="4C6E85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45A48-E54B-4EE2-A5D3-D48D6D9D5D05}"/>
              </a:ext>
            </a:extLst>
          </p:cNvPr>
          <p:cNvSpPr txBox="1"/>
          <p:nvPr/>
        </p:nvSpPr>
        <p:spPr>
          <a:xfrm>
            <a:off x="805961" y="1657254"/>
            <a:ext cx="983273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C-Card scheme (free condoms for 13 to 24-year-olds).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general practice surgeries offer contraception. Many also offer long-acting methods such as implants. You can also get a free Chlamydia Screening Kit here.</a:t>
            </a:r>
            <a:endParaRPr lang="en-GB" sz="1600" dirty="0">
              <a:solidFill>
                <a:srgbClr val="4C6E8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28 pharmacies in </a:t>
            </a:r>
            <a:r>
              <a:rPr lang="en-US" sz="1600" dirty="0" err="1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Torbay</a:t>
            </a:r>
            <a:r>
              <a:rPr lang="en-US" sz="16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where 13 to 24-year-olds can get free emergency hormonal contraception and a chlamydia screening kit.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Devon Sexual Health STI testing and contraception (at Castle Circus).</a:t>
            </a:r>
            <a:endParaRPr lang="en-GB" sz="1600" dirty="0">
              <a:solidFill>
                <a:srgbClr val="4C6E8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US" sz="1600" b="0" dirty="0">
                <a:solidFill>
                  <a:srgbClr val="4C6E85"/>
                </a:solidFill>
                <a:latin typeface="Lato" panose="020F0502020204030203" pitchFamily="34" charset="0"/>
              </a:rPr>
              <a:t>There are resources available in the ‘0 to 19 </a:t>
            </a:r>
            <a:r>
              <a:rPr lang="en-US" sz="1600" b="0" dirty="0" err="1">
                <a:solidFill>
                  <a:srgbClr val="4C6E85"/>
                </a:solidFill>
                <a:latin typeface="Lato" panose="020F0502020204030203" pitchFamily="34" charset="0"/>
              </a:rPr>
              <a:t>Torbay</a:t>
            </a:r>
            <a:r>
              <a:rPr lang="en-US" sz="1600" b="0" dirty="0">
                <a:solidFill>
                  <a:srgbClr val="4C6E85"/>
                </a:solidFill>
                <a:latin typeface="Lato" panose="020F0502020204030203" pitchFamily="34" charset="0"/>
              </a:rPr>
              <a:t> for you’ series.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Eddystone Trust support with training for professionals, outreach to adults and support for people living with HIV.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sz="1600" dirty="0" err="1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Kooth</a:t>
            </a:r>
            <a:r>
              <a:rPr lang="en-GB" sz="16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Useful site with lots of online mental health and wellbeing for young people in Torbay.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Find a Service near me: </a:t>
            </a:r>
            <a:r>
              <a:rPr lang="en-US" sz="16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www.devonsexualhealth.nhs.uk/find-a-service-near-me/</a:t>
            </a:r>
            <a:endParaRPr lang="en-US" sz="1600" dirty="0">
              <a:solidFill>
                <a:srgbClr val="4C6E8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a free Chlamydia Screening Kit, visit </a:t>
            </a:r>
            <a:r>
              <a:rPr lang="en-US" sz="16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www.freetest.me</a:t>
            </a:r>
            <a:r>
              <a:rPr lang="en-US" sz="1600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rgbClr val="4C6E8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84EF0-C80A-4BE2-A62F-D8BDC1436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5923" y="628544"/>
            <a:ext cx="1088503" cy="181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1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43295A93-06D0-4CFF-991F-557BC9CB8159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33245C3C-1DDF-4824-825B-39C79FD22934}"/>
              </a:ext>
            </a:extLst>
          </p:cNvPr>
          <p:cNvSpPr/>
          <p:nvPr/>
        </p:nvSpPr>
        <p:spPr>
          <a:xfrm>
            <a:off x="335360" y="6424134"/>
            <a:ext cx="196880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0to19Torbay.co.uk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C8E8E8C6-243C-4FCF-9283-081567DD972F}"/>
              </a:ext>
            </a:extLst>
          </p:cNvPr>
          <p:cNvSpPr/>
          <p:nvPr/>
        </p:nvSpPr>
        <p:spPr>
          <a:xfrm>
            <a:off x="8681013" y="6424134"/>
            <a:ext cx="314436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spcAft>
                <a:spcPts val="1200"/>
              </a:spcAft>
              <a:buSzPct val="125000"/>
            </a:pPr>
            <a:r>
              <a:rPr lang="en-US" sz="1100" b="0" dirty="0">
                <a:solidFill>
                  <a:schemeClr val="bg1"/>
                </a:solidFill>
                <a:latin typeface="Lato" panose="020F0502020204030203" pitchFamily="34" charset="0"/>
              </a:rPr>
              <a:t>2021/22 Version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D0C1F71E-CF8B-4202-9033-CAA2F3BFBB7E}"/>
              </a:ext>
            </a:extLst>
          </p:cNvPr>
          <p:cNvSpPr txBox="1"/>
          <p:nvPr/>
        </p:nvSpPr>
        <p:spPr>
          <a:xfrm>
            <a:off x="757840" y="440301"/>
            <a:ext cx="6984274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4000" dirty="0">
                <a:solidFill>
                  <a:srgbClr val="4C6E85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Things to know</a:t>
            </a:r>
            <a:endParaRPr sz="4000" dirty="0">
              <a:solidFill>
                <a:srgbClr val="4C6E85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45A48-E54B-4EE2-A5D3-D48D6D9D5D05}"/>
              </a:ext>
            </a:extLst>
          </p:cNvPr>
          <p:cNvSpPr txBox="1"/>
          <p:nvPr/>
        </p:nvSpPr>
        <p:spPr>
          <a:xfrm>
            <a:off x="757839" y="2034409"/>
            <a:ext cx="8901065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SzPct val="125000"/>
            </a:pPr>
            <a:r>
              <a:rPr lang="en-GB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the end of secondary school, pupils will have been taught content on: 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families 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respectful relationships, including friendships 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online media 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being safe </a:t>
            </a:r>
          </a:p>
          <a:p>
            <a:pPr marL="355600" indent="-355600" algn="l">
              <a:spcAft>
                <a:spcPts val="1200"/>
              </a:spcAft>
              <a:buSzPct val="125000"/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intimate and sexual relationships, including sexual health </a:t>
            </a:r>
            <a:br>
              <a:rPr lang="en-GB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dirty="0">
                <a:solidFill>
                  <a:srgbClr val="4C6E8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can find further details by searching ‘relationships, sex and health education’ on GOV.UK.</a:t>
            </a:r>
            <a:endParaRPr lang="en-GB" dirty="0">
              <a:solidFill>
                <a:srgbClr val="4C6E85"/>
              </a:solidFill>
              <a:latin typeface="Lato" panose="020F0502020204030203" pitchFamily="34" charset="0"/>
            </a:endParaRPr>
          </a:p>
          <a:p>
            <a:pPr algn="r">
              <a:spcAft>
                <a:spcPts val="1200"/>
              </a:spcAft>
              <a:buSzPct val="125000"/>
            </a:pPr>
            <a:endParaRPr lang="en-US" sz="1400" dirty="0">
              <a:solidFill>
                <a:srgbClr val="4C6E85"/>
              </a:solidFill>
              <a:latin typeface="Lato" panose="020F0502020204030203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EF84EF0-C80A-4BE2-A62F-D8BDC1436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189" y="612570"/>
            <a:ext cx="1267971" cy="1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0;p2">
            <a:extLst>
              <a:ext uri="{FF2B5EF4-FFF2-40B4-BE49-F238E27FC236}">
                <a16:creationId xmlns:a16="http://schemas.microsoft.com/office/drawing/2014/main" id="{3D0F32E5-4AA5-403A-AF79-6BBB0AE0F83F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0;p2">
            <a:extLst>
              <a:ext uri="{FF2B5EF4-FFF2-40B4-BE49-F238E27FC236}">
                <a16:creationId xmlns:a16="http://schemas.microsoft.com/office/drawing/2014/main" id="{42BB1E03-4739-40B9-9D8B-BA6A410EF4FA}"/>
              </a:ext>
            </a:extLst>
          </p:cNvPr>
          <p:cNvSpPr/>
          <p:nvPr/>
        </p:nvSpPr>
        <p:spPr>
          <a:xfrm rot="10800000" flipH="1">
            <a:off x="-1" y="0"/>
            <a:ext cx="12192000" cy="6886598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92;p1">
            <a:extLst>
              <a:ext uri="{FF2B5EF4-FFF2-40B4-BE49-F238E27FC236}">
                <a16:creationId xmlns:a16="http://schemas.microsoft.com/office/drawing/2014/main" id="{754EED9D-EA69-422B-99EF-EFE7DBC0C826}"/>
              </a:ext>
            </a:extLst>
          </p:cNvPr>
          <p:cNvSpPr txBox="1"/>
          <p:nvPr/>
        </p:nvSpPr>
        <p:spPr>
          <a:xfrm>
            <a:off x="1971554" y="3852444"/>
            <a:ext cx="8248892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6000" dirty="0">
                <a:solidFill>
                  <a:schemeClr val="bg1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Mythbusting</a:t>
            </a:r>
            <a:endParaRPr sz="4400" dirty="0">
              <a:solidFill>
                <a:schemeClr val="bg1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2E77458C-9803-4D42-813C-487DF3161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18" y="1432778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0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09EED08-5394-4DE0-87B3-78F1419E4B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27" y="1653066"/>
            <a:ext cx="2093545" cy="3558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A5C55-232C-41C7-8AB7-6DEBCB9693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9" y="1653065"/>
            <a:ext cx="3323000" cy="3558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103A9E-3D6A-4D01-84DF-9F09FE324B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87" y="1653064"/>
            <a:ext cx="3534773" cy="3558417"/>
          </a:xfrm>
          <a:prstGeom prst="rect">
            <a:avLst/>
          </a:prstGeom>
        </p:spPr>
      </p:pic>
      <p:sp>
        <p:nvSpPr>
          <p:cNvPr id="8" name="Google Shape;92;p1">
            <a:extLst>
              <a:ext uri="{FF2B5EF4-FFF2-40B4-BE49-F238E27FC236}">
                <a16:creationId xmlns:a16="http://schemas.microsoft.com/office/drawing/2014/main" id="{EFCF72BC-0351-4AB2-B8C3-EA5C1BADEA9D}"/>
              </a:ext>
            </a:extLst>
          </p:cNvPr>
          <p:cNvSpPr txBox="1"/>
          <p:nvPr/>
        </p:nvSpPr>
        <p:spPr>
          <a:xfrm>
            <a:off x="757839" y="1869743"/>
            <a:ext cx="10676322" cy="311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5400" dirty="0">
                <a:solidFill>
                  <a:srgbClr val="41B6E6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Condoms are a barrier method of contraception but also reduce the risk of catching STIs.</a:t>
            </a:r>
            <a:endParaRPr sz="4000" dirty="0">
              <a:solidFill>
                <a:srgbClr val="41B6E6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43295A93-06D0-4CFF-991F-557BC9CB8159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33245C3C-1DDF-4824-825B-39C79FD22934}"/>
              </a:ext>
            </a:extLst>
          </p:cNvPr>
          <p:cNvSpPr/>
          <p:nvPr/>
        </p:nvSpPr>
        <p:spPr>
          <a:xfrm>
            <a:off x="335360" y="6424134"/>
            <a:ext cx="196880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0to19Torbay.co.uk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C8E8E8C6-243C-4FCF-9283-081567DD972F}"/>
              </a:ext>
            </a:extLst>
          </p:cNvPr>
          <p:cNvSpPr/>
          <p:nvPr/>
        </p:nvSpPr>
        <p:spPr>
          <a:xfrm>
            <a:off x="8681013" y="6424134"/>
            <a:ext cx="314436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spcAft>
                <a:spcPts val="1200"/>
              </a:spcAft>
              <a:buSzPct val="125000"/>
            </a:pPr>
            <a:r>
              <a:rPr lang="en-US" sz="1100" b="0" dirty="0">
                <a:solidFill>
                  <a:schemeClr val="bg1"/>
                </a:solidFill>
                <a:latin typeface="Lato" panose="020F0502020204030203" pitchFamily="34" charset="0"/>
              </a:rPr>
              <a:t>2021/22 Version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D0C1F71E-CF8B-4202-9033-CAA2F3BFBB7E}"/>
              </a:ext>
            </a:extLst>
          </p:cNvPr>
          <p:cNvSpPr txBox="1"/>
          <p:nvPr/>
        </p:nvSpPr>
        <p:spPr>
          <a:xfrm>
            <a:off x="757840" y="440301"/>
            <a:ext cx="6984274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4000" dirty="0">
                <a:solidFill>
                  <a:srgbClr val="4C6E85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True or False?</a:t>
            </a:r>
            <a:endParaRPr sz="4000" dirty="0">
              <a:solidFill>
                <a:srgbClr val="4C6E85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0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09EED08-5394-4DE0-87B3-78F1419E4B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27" y="1653066"/>
            <a:ext cx="2093545" cy="3558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A5C55-232C-41C7-8AB7-6DEBCB9693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9" y="1653065"/>
            <a:ext cx="3323000" cy="3558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103A9E-3D6A-4D01-84DF-9F09FE324B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87" y="1653064"/>
            <a:ext cx="3534773" cy="3558417"/>
          </a:xfrm>
          <a:prstGeom prst="rect">
            <a:avLst/>
          </a:prstGeom>
        </p:spPr>
      </p:pic>
      <p:sp>
        <p:nvSpPr>
          <p:cNvPr id="8" name="Google Shape;92;p1">
            <a:extLst>
              <a:ext uri="{FF2B5EF4-FFF2-40B4-BE49-F238E27FC236}">
                <a16:creationId xmlns:a16="http://schemas.microsoft.com/office/drawing/2014/main" id="{EFCF72BC-0351-4AB2-B8C3-EA5C1BADEA9D}"/>
              </a:ext>
            </a:extLst>
          </p:cNvPr>
          <p:cNvSpPr txBox="1"/>
          <p:nvPr/>
        </p:nvSpPr>
        <p:spPr>
          <a:xfrm>
            <a:off x="757839" y="1869743"/>
            <a:ext cx="10676322" cy="311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5400" dirty="0">
                <a:solidFill>
                  <a:srgbClr val="41B6E6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Young people need to pay for condoms.</a:t>
            </a:r>
            <a:endParaRPr sz="4000" dirty="0">
              <a:solidFill>
                <a:srgbClr val="41B6E6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43295A93-06D0-4CFF-991F-557BC9CB8159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33245C3C-1DDF-4824-825B-39C79FD22934}"/>
              </a:ext>
            </a:extLst>
          </p:cNvPr>
          <p:cNvSpPr/>
          <p:nvPr/>
        </p:nvSpPr>
        <p:spPr>
          <a:xfrm>
            <a:off x="335360" y="6424134"/>
            <a:ext cx="196880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0to19Torbay.co.uk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C8E8E8C6-243C-4FCF-9283-081567DD972F}"/>
              </a:ext>
            </a:extLst>
          </p:cNvPr>
          <p:cNvSpPr/>
          <p:nvPr/>
        </p:nvSpPr>
        <p:spPr>
          <a:xfrm>
            <a:off x="8681013" y="6424134"/>
            <a:ext cx="314436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spcAft>
                <a:spcPts val="1200"/>
              </a:spcAft>
              <a:buSzPct val="125000"/>
            </a:pPr>
            <a:r>
              <a:rPr lang="en-US" sz="1100" b="0" dirty="0">
                <a:solidFill>
                  <a:schemeClr val="bg1"/>
                </a:solidFill>
                <a:latin typeface="Lato" panose="020F0502020204030203" pitchFamily="34" charset="0"/>
              </a:rPr>
              <a:t>2021/22 Version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D0C1F71E-CF8B-4202-9033-CAA2F3BFBB7E}"/>
              </a:ext>
            </a:extLst>
          </p:cNvPr>
          <p:cNvSpPr txBox="1"/>
          <p:nvPr/>
        </p:nvSpPr>
        <p:spPr>
          <a:xfrm>
            <a:off x="757840" y="440301"/>
            <a:ext cx="6984274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4000" dirty="0">
                <a:solidFill>
                  <a:srgbClr val="4C6E85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True or False?</a:t>
            </a:r>
            <a:endParaRPr sz="4000" dirty="0">
              <a:solidFill>
                <a:srgbClr val="4C6E85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2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09EED08-5394-4DE0-87B3-78F1419E4B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27" y="1653066"/>
            <a:ext cx="2093545" cy="3558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A5C55-232C-41C7-8AB7-6DEBCB9693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9" y="1653065"/>
            <a:ext cx="3323000" cy="3558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103A9E-3D6A-4D01-84DF-9F09FE324B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87" y="1653064"/>
            <a:ext cx="3534773" cy="3558417"/>
          </a:xfrm>
          <a:prstGeom prst="rect">
            <a:avLst/>
          </a:prstGeom>
        </p:spPr>
      </p:pic>
      <p:sp>
        <p:nvSpPr>
          <p:cNvPr id="8" name="Google Shape;92;p1">
            <a:extLst>
              <a:ext uri="{FF2B5EF4-FFF2-40B4-BE49-F238E27FC236}">
                <a16:creationId xmlns:a16="http://schemas.microsoft.com/office/drawing/2014/main" id="{EFCF72BC-0351-4AB2-B8C3-EA5C1BADEA9D}"/>
              </a:ext>
            </a:extLst>
          </p:cNvPr>
          <p:cNvSpPr txBox="1"/>
          <p:nvPr/>
        </p:nvSpPr>
        <p:spPr>
          <a:xfrm>
            <a:off x="757839" y="1869743"/>
            <a:ext cx="10676322" cy="311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5400" dirty="0">
                <a:solidFill>
                  <a:srgbClr val="41B6E6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Over 50% of 11-13 year-olds have already viewed porn.</a:t>
            </a:r>
            <a:endParaRPr sz="4000" dirty="0">
              <a:solidFill>
                <a:srgbClr val="41B6E6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43295A93-06D0-4CFF-991F-557BC9CB8159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33245C3C-1DDF-4824-825B-39C79FD22934}"/>
              </a:ext>
            </a:extLst>
          </p:cNvPr>
          <p:cNvSpPr/>
          <p:nvPr/>
        </p:nvSpPr>
        <p:spPr>
          <a:xfrm>
            <a:off x="335360" y="6424134"/>
            <a:ext cx="196880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0to19Torbay.co.uk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C8E8E8C6-243C-4FCF-9283-081567DD972F}"/>
              </a:ext>
            </a:extLst>
          </p:cNvPr>
          <p:cNvSpPr/>
          <p:nvPr/>
        </p:nvSpPr>
        <p:spPr>
          <a:xfrm>
            <a:off x="8681013" y="6424134"/>
            <a:ext cx="314436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spcAft>
                <a:spcPts val="1200"/>
              </a:spcAft>
              <a:buSzPct val="125000"/>
            </a:pPr>
            <a:r>
              <a:rPr lang="en-US" sz="1100" b="0" dirty="0">
                <a:solidFill>
                  <a:schemeClr val="bg1"/>
                </a:solidFill>
                <a:latin typeface="Lato" panose="020F0502020204030203" pitchFamily="34" charset="0"/>
              </a:rPr>
              <a:t>2021/22 Version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D0C1F71E-CF8B-4202-9033-CAA2F3BFBB7E}"/>
              </a:ext>
            </a:extLst>
          </p:cNvPr>
          <p:cNvSpPr txBox="1"/>
          <p:nvPr/>
        </p:nvSpPr>
        <p:spPr>
          <a:xfrm>
            <a:off x="757840" y="440301"/>
            <a:ext cx="6984274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4000" dirty="0">
                <a:solidFill>
                  <a:srgbClr val="4C6E85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True or False?</a:t>
            </a:r>
            <a:endParaRPr sz="4000" dirty="0">
              <a:solidFill>
                <a:srgbClr val="4C6E85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2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09EED08-5394-4DE0-87B3-78F1419E4B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27" y="1653066"/>
            <a:ext cx="2093545" cy="3558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A5C55-232C-41C7-8AB7-6DEBCB9693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9" y="1653065"/>
            <a:ext cx="3323000" cy="3558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103A9E-3D6A-4D01-84DF-9F09FE324B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87" y="1653064"/>
            <a:ext cx="3534773" cy="3558417"/>
          </a:xfrm>
          <a:prstGeom prst="rect">
            <a:avLst/>
          </a:prstGeom>
        </p:spPr>
      </p:pic>
      <p:sp>
        <p:nvSpPr>
          <p:cNvPr id="8" name="Google Shape;92;p1">
            <a:extLst>
              <a:ext uri="{FF2B5EF4-FFF2-40B4-BE49-F238E27FC236}">
                <a16:creationId xmlns:a16="http://schemas.microsoft.com/office/drawing/2014/main" id="{EFCF72BC-0351-4AB2-B8C3-EA5C1BADEA9D}"/>
              </a:ext>
            </a:extLst>
          </p:cNvPr>
          <p:cNvSpPr txBox="1"/>
          <p:nvPr/>
        </p:nvSpPr>
        <p:spPr>
          <a:xfrm>
            <a:off x="757839" y="1869743"/>
            <a:ext cx="10676322" cy="311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5400" dirty="0">
                <a:solidFill>
                  <a:srgbClr val="41B6E6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48% of 14-17 year-olds have received a nude or sexual image.</a:t>
            </a:r>
            <a:endParaRPr sz="4000" dirty="0">
              <a:solidFill>
                <a:srgbClr val="41B6E6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43295A93-06D0-4CFF-991F-557BC9CB8159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33245C3C-1DDF-4824-825B-39C79FD22934}"/>
              </a:ext>
            </a:extLst>
          </p:cNvPr>
          <p:cNvSpPr/>
          <p:nvPr/>
        </p:nvSpPr>
        <p:spPr>
          <a:xfrm>
            <a:off x="335360" y="6424134"/>
            <a:ext cx="196880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0to19Torbay.co.uk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C8E8E8C6-243C-4FCF-9283-081567DD972F}"/>
              </a:ext>
            </a:extLst>
          </p:cNvPr>
          <p:cNvSpPr/>
          <p:nvPr/>
        </p:nvSpPr>
        <p:spPr>
          <a:xfrm>
            <a:off x="8681013" y="6424134"/>
            <a:ext cx="314436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spcAft>
                <a:spcPts val="1200"/>
              </a:spcAft>
              <a:buSzPct val="125000"/>
            </a:pPr>
            <a:r>
              <a:rPr lang="en-US" sz="1100" b="0" dirty="0">
                <a:solidFill>
                  <a:schemeClr val="bg1"/>
                </a:solidFill>
                <a:latin typeface="Lato" panose="020F0502020204030203" pitchFamily="34" charset="0"/>
              </a:rPr>
              <a:t>2021/22 Version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D0C1F71E-CF8B-4202-9033-CAA2F3BFBB7E}"/>
              </a:ext>
            </a:extLst>
          </p:cNvPr>
          <p:cNvSpPr txBox="1"/>
          <p:nvPr/>
        </p:nvSpPr>
        <p:spPr>
          <a:xfrm>
            <a:off x="757840" y="440301"/>
            <a:ext cx="6984274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4000" dirty="0">
                <a:solidFill>
                  <a:srgbClr val="4C6E85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True or False?</a:t>
            </a:r>
            <a:endParaRPr sz="4000" dirty="0">
              <a:solidFill>
                <a:srgbClr val="4C6E85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2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0;p2">
            <a:extLst>
              <a:ext uri="{FF2B5EF4-FFF2-40B4-BE49-F238E27FC236}">
                <a16:creationId xmlns:a16="http://schemas.microsoft.com/office/drawing/2014/main" id="{3D0F32E5-4AA5-403A-AF79-6BBB0AE0F83F}"/>
              </a:ext>
            </a:extLst>
          </p:cNvPr>
          <p:cNvSpPr/>
          <p:nvPr/>
        </p:nvSpPr>
        <p:spPr>
          <a:xfrm rot="10800000" flipH="1">
            <a:off x="0" y="6241906"/>
            <a:ext cx="12192000" cy="644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0;p2">
            <a:extLst>
              <a:ext uri="{FF2B5EF4-FFF2-40B4-BE49-F238E27FC236}">
                <a16:creationId xmlns:a16="http://schemas.microsoft.com/office/drawing/2014/main" id="{42BB1E03-4739-40B9-9D8B-BA6A410EF4FA}"/>
              </a:ext>
            </a:extLst>
          </p:cNvPr>
          <p:cNvSpPr/>
          <p:nvPr/>
        </p:nvSpPr>
        <p:spPr>
          <a:xfrm rot="10800000" flipH="1">
            <a:off x="-1" y="0"/>
            <a:ext cx="12192000" cy="6886598"/>
          </a:xfrm>
          <a:prstGeom prst="rect">
            <a:avLst/>
          </a:prstGeom>
          <a:solidFill>
            <a:srgbClr val="4C6E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92;p1">
            <a:extLst>
              <a:ext uri="{FF2B5EF4-FFF2-40B4-BE49-F238E27FC236}">
                <a16:creationId xmlns:a16="http://schemas.microsoft.com/office/drawing/2014/main" id="{754EED9D-EA69-422B-99EF-EFE7DBC0C826}"/>
              </a:ext>
            </a:extLst>
          </p:cNvPr>
          <p:cNvSpPr txBox="1"/>
          <p:nvPr/>
        </p:nvSpPr>
        <p:spPr>
          <a:xfrm>
            <a:off x="1971554" y="3852444"/>
            <a:ext cx="8248892" cy="123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75"/>
              </a:buClr>
              <a:buSzPts val="3000"/>
              <a:buFont typeface="Calibri"/>
              <a:buNone/>
            </a:pPr>
            <a:r>
              <a:rPr lang="en-GB" sz="6000" dirty="0">
                <a:solidFill>
                  <a:schemeClr val="bg1"/>
                </a:solidFill>
                <a:latin typeface="Foco Black italic" panose="020B0A04050202090203" pitchFamily="34" charset="0"/>
                <a:cs typeface="Foco Black italic" panose="020B0A04050202090203" pitchFamily="34" charset="0"/>
                <a:sym typeface="Calibri"/>
              </a:rPr>
              <a:t>Facts / Figures</a:t>
            </a:r>
            <a:endParaRPr sz="4400" dirty="0">
              <a:solidFill>
                <a:schemeClr val="bg1"/>
              </a:solidFill>
              <a:latin typeface="Foco Black italic" panose="020B0A04050202090203" pitchFamily="34" charset="0"/>
              <a:cs typeface="Foco Black italic" panose="020B0A04050202090203" pitchFamily="34" charset="0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2E77458C-9803-4D42-813C-487DF3161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18" y="1432778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Microsoft Office PowerPoint</Application>
  <PresentationFormat>Widescreen</PresentationFormat>
  <Paragraphs>112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Wingdings</vt:lpstr>
      <vt:lpstr>Lato</vt:lpstr>
      <vt:lpstr>Arial</vt:lpstr>
      <vt:lpstr>Foco Black italic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Todd</dc:creator>
  <cp:lastModifiedBy>Gary Todd (Famiio)</cp:lastModifiedBy>
  <cp:revision>27</cp:revision>
  <dcterms:created xsi:type="dcterms:W3CDTF">2021-09-05T15:42:49Z</dcterms:created>
  <dcterms:modified xsi:type="dcterms:W3CDTF">2022-04-07T23:42:04Z</dcterms:modified>
</cp:coreProperties>
</file>