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2" r:id="rId4"/>
    <p:sldId id="269" r:id="rId5"/>
    <p:sldId id="267" r:id="rId6"/>
    <p:sldId id="273" r:id="rId7"/>
    <p:sldId id="271" r:id="rId8"/>
  </p:sldIdLst>
  <p:sldSz cx="18288000" cy="10287000"/>
  <p:notesSz cx="6858000" cy="9144000"/>
  <p:embeddedFontLst>
    <p:embeddedFont>
      <p:font typeface="Arimo Bold" panose="020B0604020202020204" charset="0"/>
      <p:regular r:id="rId10"/>
      <p:bold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47" d="100"/>
          <a:sy n="47" d="100"/>
        </p:scale>
        <p:origin x="5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Tip: The 3 key messages to 'pass on' that relate to the suggested videos can be found in the Champions Workshop booklet along with the video links for Champions to share:</a:t>
            </a:r>
          </a:p>
          <a:p>
            <a:endParaRPr lang="en-US"/>
          </a:p>
          <a:p>
            <a:r>
              <a:rPr lang="en-US"/>
              <a:t>We want to help parent's to hear these key messages:</a:t>
            </a:r>
          </a:p>
          <a:p>
            <a:r>
              <a:rPr lang="en-US"/>
              <a:t>•Talk to your baby and respond to their sounds, movement, and facial expressions. They love it when you copy them!</a:t>
            </a:r>
          </a:p>
          <a:p>
            <a:r>
              <a:rPr lang="en-US"/>
              <a:t>•Enjoy back-and-forth conversations with your child. Listen to what they say and respond.</a:t>
            </a:r>
          </a:p>
          <a:p>
            <a:r>
              <a:rPr lang="en-US"/>
              <a:t>•Pick up on comments your child makes about things they notice, their memories, and their feelings. </a:t>
            </a:r>
          </a:p>
          <a:p>
            <a:endParaRPr lang="en-US"/>
          </a:p>
          <a:p>
            <a:r>
              <a:rPr lang="en-US"/>
              <a:t>The points below go through all the above key messages: </a:t>
            </a:r>
          </a:p>
          <a:p>
            <a:r>
              <a:rPr lang="en-US"/>
              <a:t>o	Child not talking  - comment, label, narrate</a:t>
            </a:r>
          </a:p>
          <a:p>
            <a:r>
              <a:rPr lang="en-US"/>
              <a:t>o	Child talking – Repeat, extend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Introduce the Chat Postcard with the basic skills for Chat that we want to see being passed 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Tip: The 3 key messages to 'pass on' that relate to the suggested videos can be found in the Champions Workshop booklet along with the video links for Champions to share:</a:t>
            </a:r>
          </a:p>
          <a:p>
            <a:endParaRPr lang="en-US"/>
          </a:p>
          <a:p>
            <a:r>
              <a:rPr lang="en-US"/>
              <a:t>We want to help parent's to hear these key messages:</a:t>
            </a:r>
          </a:p>
          <a:p>
            <a:r>
              <a:rPr lang="en-US"/>
              <a:t>•Play is a great way to provide fun opportunities to talk about what interests</a:t>
            </a:r>
          </a:p>
          <a:p>
            <a:r>
              <a:rPr lang="en-US"/>
              <a:t>your child.</a:t>
            </a:r>
          </a:p>
          <a:p>
            <a:r>
              <a:rPr lang="en-US"/>
              <a:t>•Try setting up a shop using tins and packets from the cupboard and enjoy</a:t>
            </a:r>
          </a:p>
          <a:p>
            <a:r>
              <a:rPr lang="en-US"/>
              <a:t>role-playing together.</a:t>
            </a:r>
          </a:p>
          <a:p>
            <a:r>
              <a:rPr lang="en-US"/>
              <a:t>•Your child might enjoy simple dressing-up outfits which can be made using</a:t>
            </a:r>
          </a:p>
          <a:p>
            <a:r>
              <a:rPr lang="en-US"/>
              <a:t>a tea towel for a cape or a cereal box for a mask to make up stories together.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Introduce the Play Postcard with the basic skills for Play that we want to see being passed 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Tip: The 3 key messages to 'pass on' that relate to the suggested videos can be found in the Champions Workshop booklet along with the video links for Champions to share:</a:t>
            </a:r>
          </a:p>
          <a:p>
            <a:endParaRPr lang="en-US"/>
          </a:p>
          <a:p>
            <a:r>
              <a:rPr lang="en-US"/>
              <a:t>We want to help parent's to hear these key messages:</a:t>
            </a:r>
          </a:p>
          <a:p>
            <a:r>
              <a:rPr lang="en-US"/>
              <a:t>•Sharing books together can be a special time each day.</a:t>
            </a:r>
          </a:p>
          <a:p>
            <a:r>
              <a:rPr lang="en-US"/>
              <a:t>•Find books in the library or charity shop. Let your child choose what interests</a:t>
            </a:r>
          </a:p>
          <a:p>
            <a:r>
              <a:rPr lang="en-US"/>
              <a:t>them.</a:t>
            </a:r>
          </a:p>
          <a:p>
            <a:r>
              <a:rPr lang="en-US"/>
              <a:t>•Look at the book together. Let your child ask questions and talk about the</a:t>
            </a:r>
          </a:p>
          <a:p>
            <a:r>
              <a:rPr lang="en-US"/>
              <a:t>pictures while you read the story.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Introduce the Read postcard with the basic skills for Read that we want to see being passed 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" y="0"/>
            <a:ext cx="18287997" cy="10286998"/>
          </a:xfrm>
          <a:custGeom>
            <a:avLst/>
            <a:gdLst/>
            <a:ahLst/>
            <a:cxnLst/>
            <a:rect l="l" t="t" r="r" b="b"/>
            <a:pathLst>
              <a:path w="18287997" h="10286998">
                <a:moveTo>
                  <a:pt x="0" y="0"/>
                </a:moveTo>
                <a:lnTo>
                  <a:pt x="18287996" y="0"/>
                </a:lnTo>
                <a:lnTo>
                  <a:pt x="18287996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578772" y="613218"/>
            <a:ext cx="4926805" cy="4926807"/>
          </a:xfrm>
          <a:custGeom>
            <a:avLst/>
            <a:gdLst/>
            <a:ahLst/>
            <a:cxnLst/>
            <a:rect l="l" t="t" r="r" b="b"/>
            <a:pathLst>
              <a:path w="4926805" h="4926807">
                <a:moveTo>
                  <a:pt x="0" y="0"/>
                </a:moveTo>
                <a:lnTo>
                  <a:pt x="4926805" y="0"/>
                </a:lnTo>
                <a:lnTo>
                  <a:pt x="4926805" y="4926807"/>
                </a:lnTo>
                <a:lnTo>
                  <a:pt x="0" y="4926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000" r="-250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742292" y="2673219"/>
            <a:ext cx="3224940" cy="3224942"/>
          </a:xfrm>
          <a:custGeom>
            <a:avLst/>
            <a:gdLst/>
            <a:ahLst/>
            <a:cxnLst/>
            <a:rect l="l" t="t" r="r" b="b"/>
            <a:pathLst>
              <a:path w="3224940" h="3224942">
                <a:moveTo>
                  <a:pt x="0" y="0"/>
                </a:moveTo>
                <a:lnTo>
                  <a:pt x="3224940" y="0"/>
                </a:lnTo>
                <a:lnTo>
                  <a:pt x="3224940" y="3224942"/>
                </a:lnTo>
                <a:lnTo>
                  <a:pt x="0" y="3224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561" r="-165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42174" y="5898161"/>
            <a:ext cx="2254224" cy="2254225"/>
          </a:xfrm>
          <a:custGeom>
            <a:avLst/>
            <a:gdLst/>
            <a:ahLst/>
            <a:cxnLst/>
            <a:rect l="l" t="t" r="r" b="b"/>
            <a:pathLst>
              <a:path w="2254224" h="2254225">
                <a:moveTo>
                  <a:pt x="0" y="0"/>
                </a:moveTo>
                <a:lnTo>
                  <a:pt x="2254224" y="0"/>
                </a:lnTo>
                <a:lnTo>
                  <a:pt x="2254224" y="2254224"/>
                </a:lnTo>
                <a:lnTo>
                  <a:pt x="0" y="2254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36818" y="2933700"/>
            <a:ext cx="5700706" cy="7125883"/>
          </a:xfrm>
          <a:custGeom>
            <a:avLst/>
            <a:gdLst/>
            <a:ahLst/>
            <a:cxnLst/>
            <a:rect l="l" t="t" r="r" b="b"/>
            <a:pathLst>
              <a:path w="5700706" h="7125883">
                <a:moveTo>
                  <a:pt x="0" y="0"/>
                </a:moveTo>
                <a:lnTo>
                  <a:pt x="5700706" y="0"/>
                </a:lnTo>
                <a:lnTo>
                  <a:pt x="5700706" y="7125883"/>
                </a:lnTo>
                <a:lnTo>
                  <a:pt x="0" y="71258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5926" y="0"/>
            <a:ext cx="10332074" cy="10867382"/>
          </a:xfrm>
          <a:custGeom>
            <a:avLst/>
            <a:gdLst/>
            <a:ahLst/>
            <a:cxnLst/>
            <a:rect l="l" t="t" r="r" b="b"/>
            <a:pathLst>
              <a:path w="10332074" h="10867382">
                <a:moveTo>
                  <a:pt x="0" y="0"/>
                </a:moveTo>
                <a:lnTo>
                  <a:pt x="10332074" y="0"/>
                </a:lnTo>
                <a:lnTo>
                  <a:pt x="10332074" y="10867382"/>
                </a:lnTo>
                <a:lnTo>
                  <a:pt x="0" y="10867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751" b="-217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139442" cy="10287000"/>
          </a:xfrm>
          <a:custGeom>
            <a:avLst/>
            <a:gdLst/>
            <a:ahLst/>
            <a:cxnLst/>
            <a:rect l="l" t="t" r="r" b="b"/>
            <a:pathLst>
              <a:path w="11139442" h="10287000">
                <a:moveTo>
                  <a:pt x="0" y="0"/>
                </a:moveTo>
                <a:lnTo>
                  <a:pt x="11139442" y="0"/>
                </a:lnTo>
                <a:lnTo>
                  <a:pt x="111394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6417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78526" y="2162899"/>
            <a:ext cx="7069158" cy="597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 Bold"/>
              </a:rPr>
              <a:t>Key messages</a:t>
            </a:r>
          </a:p>
          <a:p>
            <a:pPr algn="l"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 Bold"/>
            </a:endParaRP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Talk to your baby and respond to their sounds, movement, and facial expressions. They love it when you copy them!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Enjoy back-and-forth conversations with your child. Listen to what they say and respond.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Pick up on comments your child makes about things they notice, their memories, and feelings. </a:t>
            </a:r>
          </a:p>
          <a:p>
            <a:pPr algn="l">
              <a:lnSpc>
                <a:spcPts val="3466"/>
              </a:lnSpc>
            </a:pPr>
            <a:endParaRPr lang="en-US" sz="2700">
              <a:solidFill>
                <a:srgbClr val="F2F2F2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8526" y="1085391"/>
            <a:ext cx="8089916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Arimo Bold"/>
              </a:rPr>
              <a:t>Chat</a:t>
            </a:r>
          </a:p>
        </p:txBody>
      </p:sp>
      <p:sp>
        <p:nvSpPr>
          <p:cNvPr id="6" name="Freeform 6"/>
          <p:cNvSpPr/>
          <p:nvPr/>
        </p:nvSpPr>
        <p:spPr>
          <a:xfrm>
            <a:off x="5931855" y="522149"/>
            <a:ext cx="2024071" cy="2530089"/>
          </a:xfrm>
          <a:custGeom>
            <a:avLst/>
            <a:gdLst/>
            <a:ahLst/>
            <a:cxnLst/>
            <a:rect l="l" t="t" r="r" b="b"/>
            <a:pathLst>
              <a:path w="2024071" h="2530089">
                <a:moveTo>
                  <a:pt x="0" y="0"/>
                </a:moveTo>
                <a:lnTo>
                  <a:pt x="2024071" y="0"/>
                </a:lnTo>
                <a:lnTo>
                  <a:pt x="2024071" y="2530088"/>
                </a:lnTo>
                <a:lnTo>
                  <a:pt x="0" y="2530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95" y="0"/>
            <a:ext cx="16176725" cy="10454208"/>
          </a:xfrm>
          <a:custGeom>
            <a:avLst/>
            <a:gdLst/>
            <a:ahLst/>
            <a:cxnLst/>
            <a:rect l="l" t="t" r="r" b="b"/>
            <a:pathLst>
              <a:path w="16176725" h="10454208">
                <a:moveTo>
                  <a:pt x="0" y="0"/>
                </a:moveTo>
                <a:lnTo>
                  <a:pt x="16176724" y="0"/>
                </a:lnTo>
                <a:lnTo>
                  <a:pt x="16176724" y="10454208"/>
                </a:lnTo>
                <a:lnTo>
                  <a:pt x="0" y="10454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554" y="-180591"/>
            <a:ext cx="18484554" cy="10648183"/>
          </a:xfrm>
          <a:custGeom>
            <a:avLst/>
            <a:gdLst/>
            <a:ahLst/>
            <a:cxnLst/>
            <a:rect l="l" t="t" r="r" b="b"/>
            <a:pathLst>
              <a:path w="18484554" h="10648183">
                <a:moveTo>
                  <a:pt x="0" y="0"/>
                </a:moveTo>
                <a:lnTo>
                  <a:pt x="18484554" y="0"/>
                </a:lnTo>
                <a:lnTo>
                  <a:pt x="18484554" y="10648182"/>
                </a:lnTo>
                <a:lnTo>
                  <a:pt x="0" y="1064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5" r="-12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63123" y="3092235"/>
            <a:ext cx="6196177" cy="584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"/>
              </a:rPr>
              <a:t>Remember these skills when chatting with little ones:</a:t>
            </a:r>
          </a:p>
          <a:p>
            <a:pPr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"/>
            </a:endParaRP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Talk</a:t>
            </a: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Pause</a:t>
            </a: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Listen</a:t>
            </a: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Respond</a:t>
            </a:r>
          </a:p>
          <a:p>
            <a:pPr algn="l">
              <a:lnSpc>
                <a:spcPts val="4536"/>
              </a:lnSpc>
            </a:pPr>
            <a:endParaRPr lang="en-US" sz="5399">
              <a:solidFill>
                <a:srgbClr val="F2F2F2"/>
              </a:solidFill>
              <a:latin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759346" y="312039"/>
            <a:ext cx="2024071" cy="2530089"/>
          </a:xfrm>
          <a:custGeom>
            <a:avLst/>
            <a:gdLst/>
            <a:ahLst/>
            <a:cxnLst/>
            <a:rect l="l" t="t" r="r" b="b"/>
            <a:pathLst>
              <a:path w="2024071" h="2530089">
                <a:moveTo>
                  <a:pt x="0" y="0"/>
                </a:moveTo>
                <a:lnTo>
                  <a:pt x="2024071" y="0"/>
                </a:lnTo>
                <a:lnTo>
                  <a:pt x="2024071" y="2530089"/>
                </a:lnTo>
                <a:lnTo>
                  <a:pt x="0" y="25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7847" y="-290191"/>
            <a:ext cx="10332074" cy="10867382"/>
          </a:xfrm>
          <a:custGeom>
            <a:avLst/>
            <a:gdLst/>
            <a:ahLst/>
            <a:cxnLst/>
            <a:rect l="l" t="t" r="r" b="b"/>
            <a:pathLst>
              <a:path w="10332074" h="10867382">
                <a:moveTo>
                  <a:pt x="0" y="0"/>
                </a:moveTo>
                <a:lnTo>
                  <a:pt x="10332074" y="0"/>
                </a:lnTo>
                <a:lnTo>
                  <a:pt x="10332074" y="10867382"/>
                </a:lnTo>
                <a:lnTo>
                  <a:pt x="0" y="10867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885" r="-288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6998"/>
          </a:xfrm>
          <a:custGeom>
            <a:avLst/>
            <a:gdLst/>
            <a:ahLst/>
            <a:cxnLst/>
            <a:rect l="l" t="t" r="r" b="b"/>
            <a:pathLst>
              <a:path w="18288000" h="10286998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02394" y="663511"/>
            <a:ext cx="1946275" cy="2432843"/>
          </a:xfrm>
          <a:custGeom>
            <a:avLst/>
            <a:gdLst/>
            <a:ahLst/>
            <a:cxnLst/>
            <a:rect l="l" t="t" r="r" b="b"/>
            <a:pathLst>
              <a:path w="1946275" h="2432843">
                <a:moveTo>
                  <a:pt x="0" y="0"/>
                </a:moveTo>
                <a:lnTo>
                  <a:pt x="1946275" y="0"/>
                </a:lnTo>
                <a:lnTo>
                  <a:pt x="1946275" y="2432844"/>
                </a:lnTo>
                <a:lnTo>
                  <a:pt x="0" y="2432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698672" y="2933299"/>
            <a:ext cx="7069158" cy="597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 Bold"/>
              </a:rPr>
              <a:t>Key messages</a:t>
            </a:r>
          </a:p>
          <a:p>
            <a:pPr algn="l"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 Bold"/>
            </a:endParaRP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Play is a great way to provide fun opportunities to talk about what interests your child.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Try setting up a shop using tins and packets from the cupboard and enjoy role-playing together.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Your child might enjoy simple dressing-up outfits which can be made using a tea towel for a cape or a cereal box for a mask to make up stories together.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98672" y="1908508"/>
            <a:ext cx="8089916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Arimo Bold"/>
              </a:rPr>
              <a:t>Play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95" y="0"/>
            <a:ext cx="16176725" cy="10454208"/>
          </a:xfrm>
          <a:custGeom>
            <a:avLst/>
            <a:gdLst/>
            <a:ahLst/>
            <a:cxnLst/>
            <a:rect l="l" t="t" r="r" b="b"/>
            <a:pathLst>
              <a:path w="16176725" h="10454208">
                <a:moveTo>
                  <a:pt x="0" y="0"/>
                </a:moveTo>
                <a:lnTo>
                  <a:pt x="16176724" y="0"/>
                </a:lnTo>
                <a:lnTo>
                  <a:pt x="16176724" y="10454208"/>
                </a:lnTo>
                <a:lnTo>
                  <a:pt x="0" y="10454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95" b="-15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554" y="-180591"/>
            <a:ext cx="18484554" cy="10648183"/>
          </a:xfrm>
          <a:custGeom>
            <a:avLst/>
            <a:gdLst/>
            <a:ahLst/>
            <a:cxnLst/>
            <a:rect l="l" t="t" r="r" b="b"/>
            <a:pathLst>
              <a:path w="18484554" h="10648183">
                <a:moveTo>
                  <a:pt x="0" y="0"/>
                </a:moveTo>
                <a:lnTo>
                  <a:pt x="18484554" y="0"/>
                </a:lnTo>
                <a:lnTo>
                  <a:pt x="18484554" y="10648182"/>
                </a:lnTo>
                <a:lnTo>
                  <a:pt x="0" y="1064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5" r="-12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63123" y="3609378"/>
            <a:ext cx="6196177" cy="324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"/>
              </a:rPr>
              <a:t>Remember this when playing with little ones:</a:t>
            </a:r>
          </a:p>
          <a:p>
            <a:pPr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"/>
            </a:endParaRPr>
          </a:p>
          <a:p>
            <a:pPr algn="l"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Bring the play into everyday.</a:t>
            </a:r>
          </a:p>
        </p:txBody>
      </p:sp>
      <p:sp>
        <p:nvSpPr>
          <p:cNvPr id="5" name="Freeform 5"/>
          <p:cNvSpPr/>
          <p:nvPr/>
        </p:nvSpPr>
        <p:spPr>
          <a:xfrm>
            <a:off x="12759346" y="312039"/>
            <a:ext cx="2024071" cy="2530089"/>
          </a:xfrm>
          <a:custGeom>
            <a:avLst/>
            <a:gdLst/>
            <a:ahLst/>
            <a:cxnLst/>
            <a:rect l="l" t="t" r="r" b="b"/>
            <a:pathLst>
              <a:path w="2024071" h="2530089">
                <a:moveTo>
                  <a:pt x="0" y="0"/>
                </a:moveTo>
                <a:lnTo>
                  <a:pt x="2024071" y="0"/>
                </a:lnTo>
                <a:lnTo>
                  <a:pt x="2024071" y="2530089"/>
                </a:lnTo>
                <a:lnTo>
                  <a:pt x="0" y="25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5926" y="0"/>
            <a:ext cx="10332074" cy="10867382"/>
          </a:xfrm>
          <a:custGeom>
            <a:avLst/>
            <a:gdLst/>
            <a:ahLst/>
            <a:cxnLst/>
            <a:rect l="l" t="t" r="r" b="b"/>
            <a:pathLst>
              <a:path w="10332074" h="10867382">
                <a:moveTo>
                  <a:pt x="0" y="0"/>
                </a:moveTo>
                <a:lnTo>
                  <a:pt x="10332074" y="0"/>
                </a:lnTo>
                <a:lnTo>
                  <a:pt x="10332074" y="10867382"/>
                </a:lnTo>
                <a:lnTo>
                  <a:pt x="0" y="10867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885" r="-288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75321" y="-189865"/>
            <a:ext cx="16861087" cy="10631732"/>
          </a:xfrm>
          <a:custGeom>
            <a:avLst/>
            <a:gdLst/>
            <a:ahLst/>
            <a:cxnLst/>
            <a:rect l="l" t="t" r="r" b="b"/>
            <a:pathLst>
              <a:path w="16861087" h="10631732">
                <a:moveTo>
                  <a:pt x="0" y="0"/>
                </a:moveTo>
                <a:lnTo>
                  <a:pt x="16861087" y="0"/>
                </a:lnTo>
                <a:lnTo>
                  <a:pt x="16861087" y="10631731"/>
                </a:lnTo>
                <a:lnTo>
                  <a:pt x="0" y="10631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20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78526" y="2704251"/>
            <a:ext cx="7069158" cy="5094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 Bold"/>
              </a:rPr>
              <a:t>Key messages</a:t>
            </a:r>
          </a:p>
          <a:p>
            <a:pPr algn="l"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 Bold"/>
            </a:endParaRP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Sharing books together can be a special time each day.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Find books in the library or charity shop. Let your child choose what interests them.</a:t>
            </a:r>
          </a:p>
          <a:p>
            <a:pPr marL="488632" lvl="1" indent="-244316" algn="l">
              <a:lnSpc>
                <a:spcPts val="3466"/>
              </a:lnSpc>
              <a:buFont typeface="Arial"/>
              <a:buChar char="•"/>
            </a:pPr>
            <a:r>
              <a:rPr lang="en-US" sz="2700">
                <a:solidFill>
                  <a:srgbClr val="F2F2F2"/>
                </a:solidFill>
                <a:latin typeface="Poppins"/>
              </a:rPr>
              <a:t>Look at the book together. Let your child ask questions and talk about the pictures while you read the story.</a:t>
            </a:r>
          </a:p>
          <a:p>
            <a:pPr algn="l">
              <a:lnSpc>
                <a:spcPts val="3466"/>
              </a:lnSpc>
            </a:pPr>
            <a:endParaRPr lang="en-US" sz="2700">
              <a:solidFill>
                <a:srgbClr val="F2F2F2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8526" y="1085391"/>
            <a:ext cx="8089916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Arimo Bold"/>
              </a:rPr>
              <a:t>Read</a:t>
            </a:r>
          </a:p>
        </p:txBody>
      </p:sp>
      <p:sp>
        <p:nvSpPr>
          <p:cNvPr id="6" name="Freeform 6"/>
          <p:cNvSpPr/>
          <p:nvPr/>
        </p:nvSpPr>
        <p:spPr>
          <a:xfrm>
            <a:off x="16066488" y="7000363"/>
            <a:ext cx="2024071" cy="2530089"/>
          </a:xfrm>
          <a:custGeom>
            <a:avLst/>
            <a:gdLst/>
            <a:ahLst/>
            <a:cxnLst/>
            <a:rect l="l" t="t" r="r" b="b"/>
            <a:pathLst>
              <a:path w="2024071" h="2530089">
                <a:moveTo>
                  <a:pt x="0" y="0"/>
                </a:moveTo>
                <a:lnTo>
                  <a:pt x="2024071" y="0"/>
                </a:lnTo>
                <a:lnTo>
                  <a:pt x="2024071" y="2530089"/>
                </a:lnTo>
                <a:lnTo>
                  <a:pt x="0" y="25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6978" y="0"/>
            <a:ext cx="16176725" cy="10454208"/>
          </a:xfrm>
          <a:custGeom>
            <a:avLst/>
            <a:gdLst/>
            <a:ahLst/>
            <a:cxnLst/>
            <a:rect l="l" t="t" r="r" b="b"/>
            <a:pathLst>
              <a:path w="16176725" h="10454208">
                <a:moveTo>
                  <a:pt x="0" y="0"/>
                </a:moveTo>
                <a:lnTo>
                  <a:pt x="16176725" y="0"/>
                </a:lnTo>
                <a:lnTo>
                  <a:pt x="16176725" y="10454208"/>
                </a:lnTo>
                <a:lnTo>
                  <a:pt x="0" y="10454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79" b="-15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6554" y="-180591"/>
            <a:ext cx="18484554" cy="10648183"/>
          </a:xfrm>
          <a:custGeom>
            <a:avLst/>
            <a:gdLst/>
            <a:ahLst/>
            <a:cxnLst/>
            <a:rect l="l" t="t" r="r" b="b"/>
            <a:pathLst>
              <a:path w="18484554" h="10648183">
                <a:moveTo>
                  <a:pt x="0" y="0"/>
                </a:moveTo>
                <a:lnTo>
                  <a:pt x="18484554" y="0"/>
                </a:lnTo>
                <a:lnTo>
                  <a:pt x="18484554" y="10648182"/>
                </a:lnTo>
                <a:lnTo>
                  <a:pt x="0" y="1064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5" r="-12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063123" y="3422959"/>
            <a:ext cx="6196177" cy="528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6"/>
              </a:lnSpc>
            </a:pPr>
            <a:r>
              <a:rPr lang="en-US" sz="4200">
                <a:solidFill>
                  <a:srgbClr val="F2F2F2"/>
                </a:solidFill>
                <a:latin typeface="Poppins"/>
              </a:rPr>
              <a:t>Remember to have fun when reading with little ones:</a:t>
            </a:r>
          </a:p>
          <a:p>
            <a:pPr>
              <a:lnSpc>
                <a:spcPts val="4536"/>
              </a:lnSpc>
            </a:pPr>
            <a:endParaRPr lang="en-US" sz="4200">
              <a:solidFill>
                <a:srgbClr val="F2F2F2"/>
              </a:solidFill>
              <a:latin typeface="Poppins"/>
            </a:endParaRP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Share books.</a:t>
            </a:r>
          </a:p>
          <a:p>
            <a:pPr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Share words.</a:t>
            </a:r>
          </a:p>
          <a:p>
            <a:pPr algn="l">
              <a:lnSpc>
                <a:spcPts val="5831"/>
              </a:lnSpc>
            </a:pPr>
            <a:r>
              <a:rPr lang="en-US" sz="5399">
                <a:solidFill>
                  <a:srgbClr val="F2F2F2"/>
                </a:solidFill>
                <a:latin typeface="Poppins Bold"/>
              </a:rPr>
              <a:t>Share everywhere.</a:t>
            </a:r>
          </a:p>
        </p:txBody>
      </p:sp>
      <p:sp>
        <p:nvSpPr>
          <p:cNvPr id="5" name="Freeform 5"/>
          <p:cNvSpPr/>
          <p:nvPr/>
        </p:nvSpPr>
        <p:spPr>
          <a:xfrm>
            <a:off x="12759346" y="312039"/>
            <a:ext cx="2024071" cy="2530089"/>
          </a:xfrm>
          <a:custGeom>
            <a:avLst/>
            <a:gdLst/>
            <a:ahLst/>
            <a:cxnLst/>
            <a:rect l="l" t="t" r="r" b="b"/>
            <a:pathLst>
              <a:path w="2024071" h="2530089">
                <a:moveTo>
                  <a:pt x="0" y="0"/>
                </a:moveTo>
                <a:lnTo>
                  <a:pt x="2024071" y="0"/>
                </a:lnTo>
                <a:lnTo>
                  <a:pt x="2024071" y="2530089"/>
                </a:lnTo>
                <a:lnTo>
                  <a:pt x="0" y="25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643</Words>
  <Application>Microsoft Office PowerPoint</Application>
  <PresentationFormat>Custom</PresentationFormat>
  <Paragraphs>77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Poppins Bold</vt:lpstr>
      <vt:lpstr>Poppins</vt:lpstr>
      <vt:lpstr>Arimo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Champion's workshop - CPR</dc:title>
  <dc:creator>Smith, Kate</dc:creator>
  <cp:lastModifiedBy>Helen Hallam</cp:lastModifiedBy>
  <cp:revision>4</cp:revision>
  <dcterms:created xsi:type="dcterms:W3CDTF">2006-08-16T00:00:00Z</dcterms:created>
  <dcterms:modified xsi:type="dcterms:W3CDTF">2025-02-12T10:24:39Z</dcterms:modified>
  <dc:identifier>DAF8k2HfbCY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1260673138</vt:i4>
  </property>
  <property fmtid="{D5CDD505-2E9C-101B-9397-08002B2CF9AE}" pid="3" name="_NewReviewCycle">
    <vt:lpwstr/>
  </property>
  <property fmtid="{D5CDD505-2E9C-101B-9397-08002B2CF9AE}" pid="4" name="_EmailSubject">
    <vt:lpwstr>CPR</vt:lpwstr>
  </property>
  <property fmtid="{D5CDD505-2E9C-101B-9397-08002B2CF9AE}" pid="5" name="_AuthorEmail">
    <vt:lpwstr>Kate.Smith@torbay.gov.uk</vt:lpwstr>
  </property>
  <property fmtid="{D5CDD505-2E9C-101B-9397-08002B2CF9AE}" pid="6" name="_AuthorEmailDisplayName">
    <vt:lpwstr>Smith, Kate</vt:lpwstr>
  </property>
</Properties>
</file>